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9" r:id="rId1"/>
  </p:sldMasterIdLst>
  <p:notesMasterIdLst>
    <p:notesMasterId r:id="rId38"/>
  </p:notesMasterIdLst>
  <p:sldIdLst>
    <p:sldId id="256" r:id="rId2"/>
    <p:sldId id="333" r:id="rId3"/>
    <p:sldId id="365" r:id="rId4"/>
    <p:sldId id="390" r:id="rId5"/>
    <p:sldId id="384" r:id="rId6"/>
    <p:sldId id="283" r:id="rId7"/>
    <p:sldId id="363" r:id="rId8"/>
    <p:sldId id="364" r:id="rId9"/>
    <p:sldId id="290" r:id="rId10"/>
    <p:sldId id="366" r:id="rId11"/>
    <p:sldId id="294" r:id="rId12"/>
    <p:sldId id="295" r:id="rId13"/>
    <p:sldId id="396" r:id="rId14"/>
    <p:sldId id="397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1" r:id="rId29"/>
    <p:sldId id="382" r:id="rId30"/>
    <p:sldId id="385" r:id="rId31"/>
    <p:sldId id="383" r:id="rId32"/>
    <p:sldId id="386" r:id="rId33"/>
    <p:sldId id="387" r:id="rId34"/>
    <p:sldId id="388" r:id="rId35"/>
    <p:sldId id="389" r:id="rId36"/>
    <p:sldId id="28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66"/>
    <a:srgbClr val="3366CC"/>
    <a:srgbClr val="4C727C"/>
    <a:srgbClr val="62919E"/>
    <a:srgbClr val="D6FAFE"/>
    <a:srgbClr val="000099"/>
    <a:srgbClr val="B9F7FD"/>
    <a:srgbClr val="F3FA94"/>
    <a:srgbClr val="CCFF99"/>
    <a:srgbClr val="643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0941" autoAdjust="0"/>
  </p:normalViewPr>
  <p:slideViewPr>
    <p:cSldViewPr>
      <p:cViewPr varScale="1">
        <p:scale>
          <a:sx n="80" d="100"/>
          <a:sy n="80" d="100"/>
        </p:scale>
        <p:origin x="151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2E4071-0BC0-4ED5-AFDE-A2457D0C77AD}" type="datetimeFigureOut">
              <a:rPr lang="en-US"/>
              <a:pPr>
                <a:defRPr/>
              </a:pPr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75902D-5ADB-418E-AA05-51795B5640F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999941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0215FC-269E-42E9-9D0C-601D2E3571AC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648FED-6805-4B6E-903C-034854471708}" type="datetimeFigureOut">
              <a:rPr lang="en-US" smtClean="0"/>
              <a:pPr>
                <a:defRPr/>
              </a:pPr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E1C4453-011E-4534-9BAC-F36DB8E7375C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48156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EA5A-6C91-479E-95E5-3F03DBC97C11}" type="datetimeFigureOut">
              <a:rPr lang="en-US" smtClean="0"/>
              <a:pPr>
                <a:defRPr/>
              </a:pPr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EFBC5E9-8183-4988-BF5D-449AEA9432DD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28568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EA5A-6C91-479E-95E5-3F03DBC97C11}" type="datetimeFigureOut">
              <a:rPr lang="en-US" smtClean="0"/>
              <a:pPr>
                <a:defRPr/>
              </a:pPr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EFBC5E9-8183-4988-BF5D-449AEA9432DD}" type="slidenum">
              <a:rPr lang="en-US" altLang="bg-BG" smtClean="0"/>
              <a:pPr/>
              <a:t>‹#›</a:t>
            </a:fld>
            <a:endParaRPr lang="en-US" altLang="bg-BG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2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EA5A-6C91-479E-95E5-3F03DBC97C11}" type="datetimeFigureOut">
              <a:rPr lang="en-US" smtClean="0"/>
              <a:pPr>
                <a:defRPr/>
              </a:pPr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EFBC5E9-8183-4988-BF5D-449AEA9432DD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43660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EA5A-6C91-479E-95E5-3F03DBC97C11}" type="datetimeFigureOut">
              <a:rPr lang="en-US" smtClean="0"/>
              <a:pPr>
                <a:defRPr/>
              </a:pPr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EFBC5E9-8183-4988-BF5D-449AEA9432DD}" type="slidenum">
              <a:rPr lang="en-US" altLang="bg-BG" smtClean="0"/>
              <a:pPr/>
              <a:t>‹#›</a:t>
            </a:fld>
            <a:endParaRPr lang="en-US" altLang="bg-BG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20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EA5A-6C91-479E-95E5-3F03DBC97C11}" type="datetimeFigureOut">
              <a:rPr lang="en-US" smtClean="0"/>
              <a:pPr>
                <a:defRPr/>
              </a:pPr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EFBC5E9-8183-4988-BF5D-449AEA9432DD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33821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A3091-A1AB-4E06-92DB-20C614A86A4D}" type="datetimeFigureOut">
              <a:rPr lang="en-US" smtClean="0"/>
              <a:pPr>
                <a:defRPr/>
              </a:pPr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6DD2-FA2A-40CA-ABC7-4280B4C1FF09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06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D7B50B-C5C6-430E-8C64-B71EBAF9C81F}" type="datetimeFigureOut">
              <a:rPr lang="en-US" smtClean="0"/>
              <a:pPr>
                <a:defRPr/>
              </a:pPr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91DF-4E4A-4A46-8536-961A06667D16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94104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7"/>
          <p:cNvGrpSpPr>
            <a:grpSpLocks/>
          </p:cNvGrpSpPr>
          <p:nvPr userDrawn="1"/>
        </p:nvGrpSpPr>
        <p:grpSpPr bwMode="auto">
          <a:xfrm flipH="1">
            <a:off x="2943225" y="0"/>
            <a:ext cx="6745288" cy="7508875"/>
            <a:chOff x="-731331" y="-1"/>
            <a:chExt cx="8994070" cy="7509123"/>
          </a:xfrm>
        </p:grpSpPr>
        <p:sp>
          <p:nvSpPr>
            <p:cNvPr id="23" name="Freeform: Shape 47">
              <a:extLst/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Freeform: Shape 48">
              <a:extLst/>
            </p:cNvPr>
            <p:cNvSpPr/>
            <p:nvPr userDrawn="1"/>
          </p:nvSpPr>
          <p:spPr>
            <a:xfrm rot="900000">
              <a:off x="-731331" y="25400"/>
              <a:ext cx="7307020" cy="7483722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25" name="Picture 24">
            <a:extLst/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8066431" y="6359431"/>
            <a:ext cx="660887" cy="339985"/>
          </a:xfrm>
          <a:prstGeom prst="rect">
            <a:avLst/>
          </a:prstGeom>
        </p:spPr>
      </p:pic>
      <p:sp>
        <p:nvSpPr>
          <p:cNvPr id="47" name="Picture Placeholder 46">
            <a:extLst/>
          </p:cNvPr>
          <p:cNvSpPr>
            <a:spLocks noGrp="1"/>
          </p:cNvSpPr>
          <p:nvPr>
            <p:ph type="pic" sz="quarter" idx="57"/>
          </p:nvPr>
        </p:nvSpPr>
        <p:spPr>
          <a:xfrm>
            <a:off x="6609187" y="4023015"/>
            <a:ext cx="912848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tIns="0" rIns="180000" bIns="0" spcCol="0" rtlCol="0" fromWordArt="0" anchor="ctr" anchorCtr="1" forceAA="0"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6" name="Picture Placeholder 45">
            <a:extLst/>
          </p:cNvPr>
          <p:cNvSpPr>
            <a:spLocks noGrp="1"/>
          </p:cNvSpPr>
          <p:nvPr>
            <p:ph type="pic" sz="quarter" idx="56"/>
          </p:nvPr>
        </p:nvSpPr>
        <p:spPr>
          <a:xfrm>
            <a:off x="3489340" y="4023015"/>
            <a:ext cx="911267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tIns="0" rIns="180000" bIns="0" spcCol="0" rtlCol="0" fromWordArt="0" anchor="ctr" anchorCtr="1" forceAA="0"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5" name="Picture Placeholder 44">
            <a:extLst/>
          </p:cNvPr>
          <p:cNvSpPr>
            <a:spLocks noGrp="1"/>
          </p:cNvSpPr>
          <p:nvPr>
            <p:ph type="pic" sz="quarter" idx="55"/>
          </p:nvPr>
        </p:nvSpPr>
        <p:spPr>
          <a:xfrm>
            <a:off x="369567" y="4023015"/>
            <a:ext cx="898102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tIns="0" rIns="180000" bIns="0" spcCol="0" rtlCol="0" fromWordArt="0" anchor="ctr" anchorCtr="1" forceAA="0"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4" name="Picture Placeholder 43">
            <a:extLst/>
          </p:cNvPr>
          <p:cNvSpPr>
            <a:spLocks noGrp="1"/>
          </p:cNvSpPr>
          <p:nvPr>
            <p:ph type="pic" sz="quarter" idx="43"/>
          </p:nvPr>
        </p:nvSpPr>
        <p:spPr>
          <a:xfrm>
            <a:off x="6609187" y="2256300"/>
            <a:ext cx="892046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tIns="0" rIns="180000" bIns="0" spcCol="0" rtlCol="0" fromWordArt="0" anchor="ctr" anchorCtr="1" forceAA="0"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3" name="Picture Placeholder 42">
            <a:extLst/>
          </p:cNvPr>
          <p:cNvSpPr>
            <a:spLocks noGrp="1"/>
          </p:cNvSpPr>
          <p:nvPr>
            <p:ph type="pic" sz="quarter" idx="42"/>
          </p:nvPr>
        </p:nvSpPr>
        <p:spPr>
          <a:xfrm>
            <a:off x="3489340" y="2256300"/>
            <a:ext cx="912848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tIns="0" rIns="180000" bIns="0" spcCol="0" rtlCol="0" fromWordArt="0" anchor="ctr" anchorCtr="1" forceAA="0"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2" name="Picture Placeholder 41">
            <a:extLst/>
          </p:cNvPr>
          <p:cNvSpPr>
            <a:spLocks noGrp="1"/>
          </p:cNvSpPr>
          <p:nvPr>
            <p:ph type="pic" sz="quarter" idx="41"/>
          </p:nvPr>
        </p:nvSpPr>
        <p:spPr>
          <a:xfrm>
            <a:off x="369492" y="2256300"/>
            <a:ext cx="912848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tIns="0" rIns="180000" bIns="0" spcCol="0" rtlCol="0" fromWordArt="0" anchor="ctr" anchorCtr="1" forceAA="0"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8">
            <a:extLst/>
          </p:cNvPr>
          <p:cNvSpPr>
            <a:spLocks noGrp="1"/>
          </p:cNvSpPr>
          <p:nvPr>
            <p:ph type="body" sz="quarter" idx="17"/>
          </p:nvPr>
        </p:nvSpPr>
        <p:spPr>
          <a:xfrm>
            <a:off x="1400557" y="2418150"/>
            <a:ext cx="1179552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0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1412417" y="3118312"/>
            <a:ext cx="1179552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6" name="Text Placeholder 8">
            <a:extLst/>
          </p:cNvPr>
          <p:cNvSpPr>
            <a:spLocks noGrp="1"/>
          </p:cNvSpPr>
          <p:nvPr>
            <p:ph type="body" sz="quarter" idx="49"/>
          </p:nvPr>
        </p:nvSpPr>
        <p:spPr>
          <a:xfrm>
            <a:off x="4520405" y="2418150"/>
            <a:ext cx="1179552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7" name="Text Placeholder 10">
            <a:extLst/>
          </p:cNvPr>
          <p:cNvSpPr>
            <a:spLocks noGrp="1"/>
          </p:cNvSpPr>
          <p:nvPr>
            <p:ph type="body" sz="quarter" idx="50"/>
          </p:nvPr>
        </p:nvSpPr>
        <p:spPr>
          <a:xfrm>
            <a:off x="4520405" y="3118312"/>
            <a:ext cx="1179552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0" name="Text Placeholder 8">
            <a:extLst/>
          </p:cNvPr>
          <p:cNvSpPr>
            <a:spLocks noGrp="1"/>
          </p:cNvSpPr>
          <p:nvPr>
            <p:ph type="body" sz="quarter" idx="51"/>
          </p:nvPr>
        </p:nvSpPr>
        <p:spPr>
          <a:xfrm>
            <a:off x="7640253" y="2418150"/>
            <a:ext cx="1179552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1" name="Text Placeholder 10">
            <a:extLst/>
          </p:cNvPr>
          <p:cNvSpPr>
            <a:spLocks noGrp="1"/>
          </p:cNvSpPr>
          <p:nvPr>
            <p:ph type="body" sz="quarter" idx="52"/>
          </p:nvPr>
        </p:nvSpPr>
        <p:spPr>
          <a:xfrm>
            <a:off x="7640253" y="3118312"/>
            <a:ext cx="1179552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2" name="Text Placeholder 8">
            <a:extLst/>
          </p:cNvPr>
          <p:cNvSpPr>
            <a:spLocks noGrp="1"/>
          </p:cNvSpPr>
          <p:nvPr>
            <p:ph type="body" sz="quarter" idx="53"/>
          </p:nvPr>
        </p:nvSpPr>
        <p:spPr>
          <a:xfrm>
            <a:off x="1400557" y="4184865"/>
            <a:ext cx="1179552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3" name="Text Placeholder 10">
            <a:extLst/>
          </p:cNvPr>
          <p:cNvSpPr>
            <a:spLocks noGrp="1"/>
          </p:cNvSpPr>
          <p:nvPr>
            <p:ph type="body" sz="quarter" idx="54"/>
          </p:nvPr>
        </p:nvSpPr>
        <p:spPr>
          <a:xfrm>
            <a:off x="1412417" y="4885027"/>
            <a:ext cx="1179552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7" name="Text Placeholder 8">
            <a:extLst/>
          </p:cNvPr>
          <p:cNvSpPr>
            <a:spLocks noGrp="1"/>
          </p:cNvSpPr>
          <p:nvPr>
            <p:ph type="body" sz="quarter" idx="58"/>
          </p:nvPr>
        </p:nvSpPr>
        <p:spPr>
          <a:xfrm>
            <a:off x="4520405" y="4184865"/>
            <a:ext cx="1179552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8" name="Text Placeholder 10">
            <a:extLst/>
          </p:cNvPr>
          <p:cNvSpPr>
            <a:spLocks noGrp="1"/>
          </p:cNvSpPr>
          <p:nvPr>
            <p:ph type="body" sz="quarter" idx="59"/>
          </p:nvPr>
        </p:nvSpPr>
        <p:spPr>
          <a:xfrm>
            <a:off x="4520405" y="4885027"/>
            <a:ext cx="1179552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9" name="Text Placeholder 8">
            <a:extLst/>
          </p:cNvPr>
          <p:cNvSpPr>
            <a:spLocks noGrp="1"/>
          </p:cNvSpPr>
          <p:nvPr>
            <p:ph type="body" sz="quarter" idx="60"/>
          </p:nvPr>
        </p:nvSpPr>
        <p:spPr>
          <a:xfrm>
            <a:off x="7640253" y="4184865"/>
            <a:ext cx="1179552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0" name="Text Placeholder 10">
            <a:extLst/>
          </p:cNvPr>
          <p:cNvSpPr>
            <a:spLocks noGrp="1"/>
          </p:cNvSpPr>
          <p:nvPr>
            <p:ph type="body" sz="quarter" idx="61"/>
          </p:nvPr>
        </p:nvSpPr>
        <p:spPr>
          <a:xfrm>
            <a:off x="7640253" y="4885027"/>
            <a:ext cx="1179552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tle 3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7" name="Text Placeholder 4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323849" y="1008000"/>
            <a:ext cx="84969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6" name="Footer Placeholder 5">
            <a:extLst/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Slide Number Placeholder 6">
            <a:extLst/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F23653FD-72CF-4DE1-B8DE-D056FC9D94C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95457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974B9-57ED-49F6-AA64-F473446C567E}" type="datetimeFigureOut">
              <a:rPr lang="en-US" smtClean="0"/>
              <a:pPr>
                <a:defRPr/>
              </a:pPr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106-C10E-49BA-BBE5-6FC651E24FCD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79576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C74466-7894-49D5-B471-48646B704825}" type="datetimeFigureOut">
              <a:rPr lang="en-US" smtClean="0"/>
              <a:pPr>
                <a:defRPr/>
              </a:pPr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025B47E-F37E-434A-B19C-EC627274FAAC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84937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E5A18-FBB4-45B9-94BE-A46FBAFC841E}" type="datetimeFigureOut">
              <a:rPr lang="en-US" smtClean="0"/>
              <a:pPr>
                <a:defRPr/>
              </a:pPr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FBEF51A-2E7D-46A6-B4DD-F7EDE8ABE860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04936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51DEF-44E7-448D-BB14-AD3750B8F395}" type="datetimeFigureOut">
              <a:rPr lang="en-US" smtClean="0"/>
              <a:pPr>
                <a:defRPr/>
              </a:pPr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030C615-EF19-418E-816C-7A2597C5CFCE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04054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023F3-EC5A-4CE7-BAC3-45BBDFA3B94F}" type="datetimeFigureOut">
              <a:rPr lang="en-US" smtClean="0"/>
              <a:pPr>
                <a:defRPr/>
              </a:pPr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933E-82EB-4974-B938-070C850AF32C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087307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A8395-9AB7-4A79-B21F-076F7DDC1D1B}" type="datetimeFigureOut">
              <a:rPr lang="en-US" smtClean="0"/>
              <a:pPr>
                <a:defRPr/>
              </a:pPr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CE3-BECC-4651-A459-6E22DC95E701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47640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AC7A9-D95B-4B9E-BABC-C117C92013FF}" type="datetimeFigureOut">
              <a:rPr lang="en-US" smtClean="0"/>
              <a:pPr>
                <a:defRPr/>
              </a:pPr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2D12-CB2A-4276-892F-80FB752AB73E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41301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A396F-3BA2-4964-AC8A-D9C1A5DCD60D}" type="datetimeFigureOut">
              <a:rPr lang="en-US" smtClean="0"/>
              <a:pPr>
                <a:defRPr/>
              </a:pPr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E00981-A4FC-481E-8BCE-148C23481BE4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021478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00EA5A-6C91-479E-95E5-3F03DBC97C11}" type="datetimeFigureOut">
              <a:rPr lang="en-US" smtClean="0"/>
              <a:pPr>
                <a:defRPr/>
              </a:pPr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FBC5E9-8183-4988-BF5D-449AEA9432DD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68791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711" r:id="rId2"/>
    <p:sldLayoutId id="2147484712" r:id="rId3"/>
    <p:sldLayoutId id="2147484713" r:id="rId4"/>
    <p:sldLayoutId id="2147484714" r:id="rId5"/>
    <p:sldLayoutId id="2147484715" r:id="rId6"/>
    <p:sldLayoutId id="2147484716" r:id="rId7"/>
    <p:sldLayoutId id="2147484717" r:id="rId8"/>
    <p:sldLayoutId id="2147484718" r:id="rId9"/>
    <p:sldLayoutId id="2147484719" r:id="rId10"/>
    <p:sldLayoutId id="2147484720" r:id="rId11"/>
    <p:sldLayoutId id="2147484721" r:id="rId12"/>
    <p:sldLayoutId id="2147484722" r:id="rId13"/>
    <p:sldLayoutId id="2147484723" r:id="rId14"/>
    <p:sldLayoutId id="2147484724" r:id="rId15"/>
    <p:sldLayoutId id="2147484725" r:id="rId16"/>
    <p:sldLayoutId id="214748472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 bwMode="auto">
          <a:xfrm>
            <a:off x="945549" y="508803"/>
            <a:ext cx="6116586" cy="1262029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18288"/>
          <a:lstStyle>
            <a:lvl1pPr marL="0" marR="4572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18592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18592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>
              <a:defRPr/>
            </a:pPr>
            <a:r>
              <a:rPr lang="bg-BG" altLang="en-US" sz="8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КОИ СМЕ НИЕ ?</a:t>
            </a:r>
            <a:endParaRPr lang="en-US" altLang="en-US" sz="8000" b="1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67" y="750266"/>
            <a:ext cx="1476357" cy="897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606" y="1759774"/>
            <a:ext cx="8584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bg-B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 ТЪРГОВСКА ГИМНАЗИЯ </a:t>
            </a:r>
          </a:p>
          <a:p>
            <a:pPr algn="ctr">
              <a:lnSpc>
                <a:spcPct val="200000"/>
              </a:lnSpc>
            </a:pPr>
            <a:r>
              <a:rPr 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ГРАД ПЛОВДИВ</a:t>
            </a:r>
            <a:endParaRPr lang="bg-BG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077072"/>
            <a:ext cx="2668335" cy="2417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011">
            <a:off x="4832310" y="4006404"/>
            <a:ext cx="3815725" cy="2280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peelOff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043608" y="404664"/>
            <a:ext cx="7488832" cy="63367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2000" b="1" dirty="0">
                <a:solidFill>
                  <a:srgbClr val="0066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ПРОФЕСИОНАЛНО НАПРАВЛЕНИЕ</a:t>
            </a: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346 </a:t>
            </a:r>
            <a:r>
              <a:rPr lang="ru-RU" sz="2000" b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„Секретарски и административни офис дейности“</a:t>
            </a:r>
            <a:r>
              <a:rPr lang="ru-RU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Специалност:</a:t>
            </a:r>
            <a:r>
              <a:rPr lang="bg-BG" sz="2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„Бизнес администрация“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g-BG" sz="2400" b="1" i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английски език</a:t>
            </a:r>
          </a:p>
          <a:p>
            <a:pPr marL="0" indent="0" algn="ctr">
              <a:spcBef>
                <a:spcPts val="0"/>
              </a:spcBef>
              <a:buNone/>
            </a:pPr>
            <a:endParaRPr lang="bg-BG" sz="2400" b="1" dirty="0" smtClean="0">
              <a:solidFill>
                <a:srgbClr val="2E536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g-BG" sz="2400" b="1" i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Професия</a:t>
            </a:r>
            <a: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Офис-мениджър</a:t>
            </a:r>
            <a: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Входящо образователно равнище: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завършено основно образование (</a:t>
            </a:r>
            <a:r>
              <a:rPr lang="en-US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VII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клас)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Срок на обучение: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 години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Изходящо образователно равнище: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завършено средно образование (</a:t>
            </a:r>
            <a:r>
              <a:rPr lang="en-US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XII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клас)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края на обучението си учениците </a:t>
            </a:r>
            <a:r>
              <a:rPr lang="ru-RU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полагат ДЗИ и Държавни квалификационни изпити по теория и практика на професията </a:t>
            </a:r>
            <a:br>
              <a:rPr lang="ru-RU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Степен на професионална квалификация: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ТРЕТА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bg-BG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4" y="44624"/>
            <a:ext cx="828744" cy="504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500568"/>
            <a:ext cx="2095872" cy="114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2485454"/>
            <a:ext cx="1742523" cy="1159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8226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43875" cy="11525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000" b="1" i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Изучавани учебни предмети – професионална подготовка</a:t>
            </a:r>
            <a:br>
              <a:rPr lang="bg-BG" sz="2000" b="1" i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800" b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i="1" dirty="0" smtClean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“Бизнес администрация”</a:t>
            </a:r>
            <a:endParaRPr lang="en-US" sz="2800" b="1" i="1" dirty="0" smtClean="0">
              <a:ln w="635">
                <a:noFill/>
              </a:ln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0943" y="1739132"/>
            <a:ext cx="7884492" cy="4968552"/>
          </a:xfrm>
        </p:spPr>
        <p:txBody>
          <a:bodyPr numCol="2">
            <a:noAutofit/>
          </a:bodyPr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 и безопасни условия на труд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Икономика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Информационни и комуникационни технологии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Компютърен документооборот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Компютърен машинопис 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Компютърна обработка на информацията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Мениджмънт на организацията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Мениджмънт на човешките ресурси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икономическа теория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теория на счетоводната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 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на правото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Предприемачество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Представителство и връзки с обществеността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Професионално обслужване и работа с клиенти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Публични финанси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учебно предприятие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офис техника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Текстообработка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Фирмена култура и професионална етика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Фирмено право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Чужд език по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професията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bg-BG" sz="2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9104"/>
            <a:ext cx="830178" cy="507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5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6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85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5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45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лавие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914729" cy="985771"/>
          </a:xfrm>
        </p:spPr>
        <p:txBody>
          <a:bodyPr>
            <a:normAutofit/>
          </a:bodyPr>
          <a:lstStyle/>
          <a:p>
            <a:pPr algn="ctr"/>
            <a:r>
              <a:rPr lang="bg-BG" altLang="bg-BG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учебната програма</a:t>
            </a:r>
            <a: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800" b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i="1" dirty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“Бизнес администрация”</a:t>
            </a:r>
            <a:endParaRPr lang="bg-BG" altLang="bg-BG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15616" y="1700808"/>
            <a:ext cx="7451848" cy="50405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altLang="bg-BG" sz="2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 - МЕНИДЖЪРЪТ:</a:t>
            </a:r>
          </a:p>
          <a:p>
            <a:pPr marL="0" indent="0" algn="just">
              <a:buNone/>
            </a:pPr>
            <a:endParaRPr lang="ru-RU" altLang="bg-BG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обработва информационните потоци, координира и осигурява безпроблемно протичане на деловата дейност на звената в предприятието или офиса.</a:t>
            </a:r>
          </a:p>
          <a:p>
            <a:pPr algn="just"/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координира бизнес кореспонденцията на ръководителя и организацията (писма, факсове, електронна поща и други документи), като спазва приетите стандарти.</a:t>
            </a:r>
          </a:p>
          <a:p>
            <a:pPr algn="just"/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 деловодството в изряден и удобен за употреба вид и поддържа архив.</a:t>
            </a:r>
          </a:p>
          <a:p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подпомага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дейностите по провеждане на рекламни кампании, панаири, изложения и др., свързани с представянето на предприятието.</a:t>
            </a:r>
          </a:p>
          <a:p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организира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командировки, семинари, посещения на предприятия на представители на предприятието и гости от страната и чужбина.</a:t>
            </a:r>
          </a:p>
          <a:p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координира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дейностите, свързани с подбора и назначаването на персонал в администрацията и други звена на предприятието</a:t>
            </a: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отговорност за офис организацията, координацията, кореспонденцията и телефонното обслужване на дейността на предприятието.</a:t>
            </a:r>
          </a:p>
          <a:p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отговаря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качественото и в срок изпълнение на поставените задачи, за опазване на поверителна фирмена информация и за спазване на технологичната дисциплина и </a:t>
            </a:r>
            <a:r>
              <a:rPr lang="bg-BG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вътрешния ред.</a:t>
            </a:r>
            <a:endParaRPr lang="en-US" alt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bg-BG" sz="2000" dirty="0"/>
          </a:p>
          <a:p>
            <a:pPr algn="just"/>
            <a:endParaRPr lang="bg-BG" altLang="bg-BG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902667" cy="548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210" y="1187996"/>
            <a:ext cx="2051248" cy="1025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0">
        <p15:prstTrans prst="peelOff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2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2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548680"/>
            <a:ext cx="6591985" cy="536254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2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ПРОФЕСИОНАЛНО НАПРАВЛЕНИЕ</a:t>
            </a:r>
            <a:r>
              <a:rPr lang="bg-BG" sz="2400" b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400" b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 </a:t>
            </a:r>
            <a:r>
              <a:rPr lang="ru-RU" sz="2400" b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„Секретарски и административни офис дейности“</a:t>
            </a:r>
            <a:br>
              <a:rPr lang="ru-RU" sz="2400" b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400" b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200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Специалност:</a:t>
            </a:r>
            <a:r>
              <a:rPr lang="bg-BG" sz="3200" b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„Съдебна </a:t>
            </a:r>
            <a:r>
              <a:rPr lang="bg-BG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администрация“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g-BG" sz="2800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английски език</a:t>
            </a:r>
          </a:p>
          <a:p>
            <a:pPr marL="0" indent="0" algn="ctr">
              <a:spcBef>
                <a:spcPts val="0"/>
              </a:spcBef>
              <a:buNone/>
            </a:pPr>
            <a:endParaRPr lang="bg-BG" sz="2800" b="1" dirty="0">
              <a:solidFill>
                <a:srgbClr val="2E53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g-BG" sz="2800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Професия: </a:t>
            </a:r>
            <a:r>
              <a:rPr lang="bg-BG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Съдебен служител</a:t>
            </a:r>
            <a:r>
              <a:rPr lang="bg-BG" sz="2400" b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400" b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Входящо образователно равнище: </a:t>
            </a:r>
            <a:r>
              <a:rPr lang="bg-BG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завършено основно образование (</a:t>
            </a:r>
            <a:r>
              <a:rPr lang="en-US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bg-BG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клас)</a:t>
            </a:r>
            <a:br>
              <a:rPr lang="bg-BG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на обучение: </a:t>
            </a:r>
            <a:r>
              <a:rPr lang="bg-BG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години</a:t>
            </a:r>
            <a:br>
              <a:rPr lang="bg-BG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Изходящо образователно равнище: </a:t>
            </a:r>
            <a:r>
              <a:rPr lang="bg-BG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завършено средно образование (</a:t>
            </a:r>
            <a:r>
              <a:rPr lang="en-US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bg-BG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клас)</a:t>
            </a:r>
            <a:br>
              <a:rPr lang="bg-BG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края на обучението си учениците </a:t>
            </a:r>
            <a:r>
              <a:rPr lang="ru-RU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полагат ДЗИ и Държавни квалификационни изпити по теория и практика на професията </a:t>
            </a:r>
            <a:br>
              <a:rPr lang="ru-RU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b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 на професионална квалификация: </a:t>
            </a:r>
            <a:r>
              <a:rPr lang="bg-BG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ТРЕТА</a:t>
            </a:r>
            <a:br>
              <a:rPr lang="bg-BG" b="1" i="1" dirty="0">
                <a:solidFill>
                  <a:srgbClr val="2E5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1224136" cy="864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97152"/>
            <a:ext cx="684272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87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32682"/>
          </a:xfrm>
        </p:spPr>
        <p:txBody>
          <a:bodyPr>
            <a:noAutofit/>
          </a:bodyPr>
          <a:lstStyle/>
          <a:p>
            <a:pPr algn="ctr"/>
            <a:r>
              <a:rPr lang="bg-BG" sz="2000" b="1" i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Изучавани учебни предмети – професионална подготовка</a:t>
            </a:r>
            <a:br>
              <a:rPr lang="bg-BG" sz="2000" b="1" i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b="1" i="1" dirty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000" b="1" dirty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i="1" dirty="0" smtClean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“Съдебна </a:t>
            </a:r>
            <a:r>
              <a:rPr lang="bg-BG" sz="2000" b="1" i="1" dirty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администрация”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3" cy="4896544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 и безопасни условия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		Счетоводство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Икономика								Етика и комуникации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Информационни и комуникационни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	Деловодство, архивиране и съдебна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Компютърен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				кореспонденция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Компютърен машинопис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текстообработка	Съдебна администрация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Компютърна обработка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информацията		Протоколиране на съдебни заседания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	в публичната администрация		Административен и наказателен процес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Мениджмънт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организацията				Стенография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Мениджмънт на човешките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			Работа в учебно предприятие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икономическа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					Публични финанси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на правото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Предприемачество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4110"/>
            <a:ext cx="1368152" cy="572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5013176"/>
            <a:ext cx="518457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00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512346"/>
            <a:ext cx="1872208" cy="1116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644130" y="188640"/>
            <a:ext cx="7488832" cy="63367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2000" b="1" dirty="0">
                <a:solidFill>
                  <a:srgbClr val="0066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ПРОФЕСИОНАЛНО НАПРАВЛЕНИЕ</a:t>
            </a: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344 </a:t>
            </a:r>
            <a:r>
              <a:rPr lang="ru-RU" sz="2000" b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„Счетоводство и данъчно облагане“</a:t>
            </a:r>
            <a:r>
              <a:rPr lang="ru-RU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Специалност:</a:t>
            </a:r>
            <a:r>
              <a:rPr lang="bg-BG" sz="2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„Митническа и данъчна администрация“ </a:t>
            </a:r>
            <a:r>
              <a:rPr lang="bg-BG" sz="2400" b="1" i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английски език</a:t>
            </a:r>
          </a:p>
          <a:p>
            <a:pPr marL="0" indent="0" algn="ctr">
              <a:spcBef>
                <a:spcPts val="0"/>
              </a:spcBef>
              <a:buNone/>
            </a:pPr>
            <a:endParaRPr lang="bg-BG" sz="2400" b="1" dirty="0" smtClean="0">
              <a:solidFill>
                <a:srgbClr val="2E536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g-BG" sz="2400" b="1" i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Професия</a:t>
            </a:r>
            <a: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Данъчен и митнически посредник</a:t>
            </a:r>
            <a: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Входящо образователно равнище: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завършено основно образование (</a:t>
            </a:r>
            <a:r>
              <a:rPr lang="en-US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VII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клас)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Срок на обучение: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 години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Изходящо образователно равнище: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завършено средно образование (</a:t>
            </a:r>
            <a:r>
              <a:rPr lang="en-US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XII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клас)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края на обучението си учениците </a:t>
            </a:r>
            <a:r>
              <a:rPr lang="ru-RU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полагат ДЗИ и Държавни квалификационни изпити по теория и практика на професията </a:t>
            </a:r>
            <a:br>
              <a:rPr lang="ru-RU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Степен на професионална квалификация: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ТРЕТА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bg-BG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4" y="44624"/>
            <a:ext cx="828744" cy="504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10" y="2060847"/>
            <a:ext cx="1721341" cy="995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8561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139" y="404665"/>
            <a:ext cx="8143875" cy="10081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000" b="1" i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Изучавани учебни предмети – професионална подготовка</a:t>
            </a:r>
            <a:br>
              <a:rPr lang="bg-BG" sz="2000" b="1" i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i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400" b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i="1" dirty="0" smtClean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sz="2400" b="1" i="1" dirty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Митническа и данъчна администрация“ </a:t>
            </a:r>
            <a:endParaRPr lang="en-US" sz="2400" b="1" i="1" dirty="0" smtClean="0">
              <a:ln w="635">
                <a:noFill/>
              </a:ln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753916"/>
            <a:ext cx="7944619" cy="4608512"/>
          </a:xfrm>
        </p:spPr>
        <p:txBody>
          <a:bodyPr numCol="2">
            <a:noAutofit/>
          </a:bodyPr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комуникации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Външнотърговски сделки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 и безопасни условия на труд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Икономика на предприятието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Международни плащания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икономическа теория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теория на счетоводната отчетност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технология на данъчната дейност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технология на митническата дейност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Предприемачество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учебно предприятие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Стокознание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Чужд език по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професията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Производствена практика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bg-BG" sz="2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782"/>
            <a:ext cx="883619" cy="53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61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10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лавие 1"/>
          <p:cNvSpPr>
            <a:spLocks noGrp="1"/>
          </p:cNvSpPr>
          <p:nvPr>
            <p:ph type="title"/>
          </p:nvPr>
        </p:nvSpPr>
        <p:spPr>
          <a:xfrm>
            <a:off x="1547664" y="282989"/>
            <a:ext cx="72728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altLang="bg-BG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учебната програма</a:t>
            </a:r>
            <a: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i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400" b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i="1" dirty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„Митническа и данъчна </a:t>
            </a:r>
            <a:r>
              <a:rPr lang="bg-BG" sz="2400" b="1" i="1" dirty="0" smtClean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администрация“</a:t>
            </a:r>
            <a:endParaRPr lang="bg-BG" altLang="bg-BG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26195" y="1491227"/>
            <a:ext cx="5328592" cy="25202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altLang="bg-BG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Митническата </a:t>
            </a:r>
            <a:r>
              <a:rPr lang="ru-RU" altLang="bg-BG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администрация:</a:t>
            </a:r>
          </a:p>
          <a:p>
            <a:pPr algn="just"/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Отговаря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 за надзора на външната търговия на страната и ЕС. </a:t>
            </a:r>
            <a:endParaRPr lang="ru-RU" altLang="bg-BG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Мисия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митническата администрация е да осигури контрол на външните граници, да защитава обществото от опасни стоки и незаконна търговия, улесняване на законната търговия и др.</a:t>
            </a:r>
          </a:p>
          <a:p>
            <a:endParaRPr lang="ru-RU" altLang="bg-BG" sz="2000" dirty="0"/>
          </a:p>
          <a:p>
            <a:pPr algn="just"/>
            <a:endParaRPr lang="bg-BG" altLang="bg-BG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902667" cy="548680"/>
          </a:xfrm>
          <a:prstGeom prst="rect">
            <a:avLst/>
          </a:prstGeom>
        </p:spPr>
      </p:pic>
      <p:sp>
        <p:nvSpPr>
          <p:cNvPr id="5" name="Контейнер за съдържание 2"/>
          <p:cNvSpPr txBox="1">
            <a:spLocks/>
          </p:cNvSpPr>
          <p:nvPr/>
        </p:nvSpPr>
        <p:spPr>
          <a:xfrm>
            <a:off x="1226195" y="4023793"/>
            <a:ext cx="5328592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buFont typeface="Wingdings 3" charset="2"/>
              <a:buNone/>
            </a:pPr>
            <a:r>
              <a:rPr lang="ru-RU" altLang="bg-BG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Данъчната администрация:</a:t>
            </a:r>
          </a:p>
          <a:p>
            <a:pPr algn="just" fontAlgn="auto"/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Изучаване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структурата, организацията, дейността и функциите на държавната фискална политика, нейното прилагане, законовите и нормативни </a:t>
            </a: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актове,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 с </a:t>
            </a: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нея, както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 държавните вземания.</a:t>
            </a:r>
          </a:p>
          <a:p>
            <a:pPr fontAlgn="auto"/>
            <a:endParaRPr lang="ru-RU" altLang="bg-BG" sz="2000" dirty="0" smtClean="0"/>
          </a:p>
          <a:p>
            <a:pPr algn="just" fontAlgn="auto"/>
            <a:endParaRPr lang="bg-BG" altLang="bg-BG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2204864"/>
            <a:ext cx="2077192" cy="925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4293096"/>
            <a:ext cx="2088954" cy="1424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2811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0">
        <p15:prstTrans prst="peelOff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лавие 1"/>
          <p:cNvSpPr>
            <a:spLocks noGrp="1"/>
          </p:cNvSpPr>
          <p:nvPr>
            <p:ph type="title"/>
          </p:nvPr>
        </p:nvSpPr>
        <p:spPr>
          <a:xfrm>
            <a:off x="1547664" y="282989"/>
            <a:ext cx="72728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altLang="bg-BG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учебната програма</a:t>
            </a:r>
            <a: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i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400" b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i="1" dirty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„Митническа и данъчна </a:t>
            </a:r>
            <a:r>
              <a:rPr lang="bg-BG" sz="2400" b="1" i="1" dirty="0" smtClean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администрация“</a:t>
            </a:r>
            <a:endParaRPr lang="bg-BG" altLang="bg-BG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902667" cy="548680"/>
          </a:xfrm>
          <a:prstGeom prst="rect">
            <a:avLst/>
          </a:prstGeom>
        </p:spPr>
      </p:pic>
      <p:sp>
        <p:nvSpPr>
          <p:cNvPr id="5" name="Контейнер за съдържание 2"/>
          <p:cNvSpPr txBox="1">
            <a:spLocks/>
          </p:cNvSpPr>
          <p:nvPr/>
        </p:nvSpPr>
        <p:spPr>
          <a:xfrm>
            <a:off x="1331640" y="1268760"/>
            <a:ext cx="5328592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</a:pP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Професията, </a:t>
            </a: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свързана със 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специалността, </a:t>
            </a: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нарича </a:t>
            </a:r>
            <a:r>
              <a:rPr lang="ru-RU" altLang="bg-BG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данъчен и митнически </a:t>
            </a:r>
            <a:r>
              <a:rPr lang="ru-RU" altLang="bg-BG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посредник 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 кадри с висока 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квалификация. </a:t>
            </a:r>
          </a:p>
          <a:p>
            <a:pPr algn="just" fontAlgn="auto">
              <a:spcBef>
                <a:spcPts val="0"/>
              </a:spcBef>
            </a:pP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Данъчният </a:t>
            </a: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митнически посредник обслужва физически и юридически 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във връзка с </a:t>
            </a: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тяхната митническа и данъчна документация, задължения и отговорности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</a:pP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 </a:t>
            </a: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митнически надзор и данъчен контрол върху дейността на данъчните субекти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auto">
              <a:spcBef>
                <a:spcPts val="0"/>
              </a:spcBef>
              <a:buNone/>
            </a:pPr>
            <a:endParaRPr lang="ru-RU" altLang="bg-BG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Bef>
                <a:spcPts val="0"/>
              </a:spcBef>
              <a:buNone/>
            </a:pPr>
            <a:endParaRPr lang="ru-RU" altLang="bg-BG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buNone/>
            </a:pPr>
            <a:endParaRPr lang="ru-RU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</a:pPr>
            <a:endParaRPr lang="bg-BG" altLang="bg-BG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556792"/>
            <a:ext cx="1586458" cy="2024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4437113"/>
            <a:ext cx="1811478" cy="1232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63688" y="3716199"/>
            <a:ext cx="47525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altLang="bg-BG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Специалността осигурява широко поле за </a:t>
            </a:r>
            <a:r>
              <a:rPr lang="ru-RU" altLang="bg-BG" sz="16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lang="ru-RU" alt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ето някои от професите, свързани със специалността</a:t>
            </a:r>
            <a:r>
              <a:rPr lang="ru-RU" alt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alt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Митнически служители в Агенция Митници;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Митнически представители;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Инспектори по приходите в НАП;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Приложни специалисти в държавната администрация извършващи данъчен и финансов контрол;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Данъчни консултанти.</a:t>
            </a:r>
          </a:p>
          <a:p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385737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0">
        <p15:prstTrans prst="peelOff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403648" y="296652"/>
            <a:ext cx="7488832" cy="63367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2000" b="1" dirty="0">
                <a:solidFill>
                  <a:srgbClr val="0066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ПРОФЕСИОНАЛНО НАПРАВЛЕНИЕ</a:t>
            </a: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344 </a:t>
            </a:r>
            <a:r>
              <a:rPr lang="ru-RU" sz="2000" b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„Счетоводство и данъчно облагане“</a:t>
            </a:r>
            <a:r>
              <a:rPr lang="ru-RU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Специалност:</a:t>
            </a:r>
            <a:r>
              <a:rPr lang="bg-BG" sz="2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„Оперативно счетоводство“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2400" b="1" i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английски/немски език</a:t>
            </a:r>
          </a:p>
          <a:p>
            <a:pPr marL="0" indent="0" algn="ctr">
              <a:spcBef>
                <a:spcPts val="0"/>
              </a:spcBef>
              <a:buNone/>
            </a:pPr>
            <a:endParaRPr lang="bg-BG" sz="2400" b="1" dirty="0" smtClean="0">
              <a:solidFill>
                <a:srgbClr val="2E536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g-BG" sz="2400" b="1" i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Професия</a:t>
            </a:r>
            <a: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Оперативен счетоводител</a:t>
            </a:r>
            <a: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Входящо образователно равнище: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завършено основно образование (</a:t>
            </a:r>
            <a:r>
              <a:rPr lang="en-US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VII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клас)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Срок на обучение: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 години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Изходящо образователно равнище: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завършено средно образование (</a:t>
            </a:r>
            <a:r>
              <a:rPr lang="en-US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XII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клас)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края на обучението си учениците </a:t>
            </a:r>
            <a:r>
              <a:rPr lang="ru-RU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полагат ДЗИ и Държавни квалификационни изпити по теория и практика на професията </a:t>
            </a:r>
            <a:br>
              <a:rPr lang="ru-RU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Степен на професионална квалификация: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ТРЕТА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bg-BG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4" y="44624"/>
            <a:ext cx="828744" cy="504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124744"/>
            <a:ext cx="1265237" cy="726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564904"/>
            <a:ext cx="1728191" cy="1150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6395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971550" y="476250"/>
            <a:ext cx="7129463" cy="6492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bg-B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на гимназията</a:t>
            </a:r>
            <a:endParaRPr lang="bg-B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1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1139856" y="2132856"/>
            <a:ext cx="7621588" cy="4320480"/>
          </a:xfrm>
        </p:spPr>
        <p:txBody>
          <a:bodyPr>
            <a:normAutofit/>
          </a:bodyPr>
          <a:lstStyle/>
          <a:p>
            <a:pPr marL="0" indent="0" algn="just">
              <a:buFont typeface="Wingdings 2" panose="05020102010507070707" pitchFamily="18" charset="2"/>
              <a:buNone/>
            </a:pPr>
            <a:r>
              <a:rPr lang="ru-RU" altLang="bg-BG" sz="2000" dirty="0" smtClean="0">
                <a:solidFill>
                  <a:schemeClr val="tx1"/>
                </a:solidFill>
              </a:rPr>
              <a:t>	</a:t>
            </a:r>
            <a:r>
              <a:rPr lang="ru-RU" altLang="bg-BG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Търговска гимназия - град Пловдив, </a:t>
            </a: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създава </a:t>
            </a:r>
            <a:r>
              <a:rPr lang="ru-RU" altLang="bg-BG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 1910 г. </a:t>
            </a: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инициатива на Пловдивската търговско-индустриална камара. Голяма е заслугата на деловия елит на града, начело с г-н Стефан Обрейков, за да може благородната инициатива да се превърне в реалност.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bg-BG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Първият учебен ден е на 15.ІХ.1910 г. </a:t>
            </a: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когато в гимназията има 58 ученици, а за директор е привлечен Евтим Дабев. Той се ползва с безспорен авторитет като учител с голяма практика в Свищовската търговска гимназия.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Така, </a:t>
            </a:r>
            <a:r>
              <a:rPr lang="bg-BG" altLang="bg-BG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 повече от 110 години</a:t>
            </a:r>
            <a:r>
              <a:rPr lang="bg-BG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започват първите страници от историята на днешната </a:t>
            </a:r>
            <a:r>
              <a:rPr lang="ru-RU" altLang="bg-BG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 търговска гимназия - град Пловдив.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bg-BG" sz="2000" dirty="0" smtClean="0">
              <a:solidFill>
                <a:schemeClr val="tx1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ru-RU" altLang="bg-BG" sz="2000" dirty="0" smtClean="0">
              <a:solidFill>
                <a:schemeClr val="tx1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ru-RU" altLang="bg-BG" sz="20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456853"/>
            <a:ext cx="1555522" cy="950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0">
        <p15:prstTrans prst="peelOff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325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332657"/>
            <a:ext cx="8143875" cy="10081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000" b="1" i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Изучавани учебни предмети – професионална подготовка</a:t>
            </a:r>
            <a:br>
              <a:rPr lang="bg-BG" sz="2000" b="1" i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i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400" b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i="1" dirty="0" smtClean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„Оперативно счетоводство“ </a:t>
            </a:r>
            <a:endParaRPr lang="en-US" sz="2400" b="1" i="1" dirty="0" smtClean="0">
              <a:ln w="635">
                <a:noFill/>
              </a:ln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25" y="1628950"/>
            <a:ext cx="7944619" cy="4608512"/>
          </a:xfrm>
        </p:spPr>
        <p:txBody>
          <a:bodyPr numCol="2">
            <a:noAutofit/>
          </a:bodyPr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Банково счетоводство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комуникации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 счетоводство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 и документооборот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 и безопасни условия на труд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Икономика на предприятието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учебна практика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Компютърна обработка на финансово-счетоводната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икономическа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теория на счетоводната отчетност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Предприемачество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учебно предприятие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и данъчен контрол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Чужд език по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професията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Производствена практика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bg-BG" sz="2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782"/>
            <a:ext cx="883619" cy="53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0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лавие 1"/>
          <p:cNvSpPr>
            <a:spLocks noGrp="1"/>
          </p:cNvSpPr>
          <p:nvPr>
            <p:ph type="title"/>
          </p:nvPr>
        </p:nvSpPr>
        <p:spPr>
          <a:xfrm>
            <a:off x="1547664" y="282989"/>
            <a:ext cx="7272808" cy="1143000"/>
          </a:xfrm>
        </p:spPr>
        <p:txBody>
          <a:bodyPr>
            <a:normAutofit/>
          </a:bodyPr>
          <a:lstStyle/>
          <a:p>
            <a:pPr algn="ctr"/>
            <a:r>
              <a:rPr lang="bg-BG" altLang="bg-BG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учебната програма</a:t>
            </a:r>
            <a: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i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400" b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i="1" dirty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„Оперативно счетоводство“ </a:t>
            </a:r>
            <a:endParaRPr lang="bg-BG" altLang="bg-BG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99927" y="2139299"/>
            <a:ext cx="6370141" cy="22258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bg-BG" sz="2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Счетоводството е: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Първата официална икономическа наука.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която изгражда цялостната картина за дейността на фирмата.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Най-важната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 на всяко предприятие.</a:t>
            </a:r>
          </a:p>
          <a:p>
            <a:endParaRPr lang="ru-RU" altLang="bg-BG" sz="2000" dirty="0"/>
          </a:p>
          <a:p>
            <a:pPr algn="just"/>
            <a:endParaRPr lang="bg-BG" altLang="bg-BG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902667" cy="548680"/>
          </a:xfrm>
          <a:prstGeom prst="rect">
            <a:avLst/>
          </a:prstGeom>
        </p:spPr>
      </p:pic>
      <p:sp>
        <p:nvSpPr>
          <p:cNvPr id="5" name="Контейнер за съдържание 2"/>
          <p:cNvSpPr txBox="1">
            <a:spLocks/>
          </p:cNvSpPr>
          <p:nvPr/>
        </p:nvSpPr>
        <p:spPr>
          <a:xfrm>
            <a:off x="1199927" y="4365104"/>
            <a:ext cx="6324401" cy="2209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auto">
              <a:buClr>
                <a:srgbClr val="353535"/>
              </a:buClr>
              <a:buNone/>
            </a:pPr>
            <a:r>
              <a:rPr lang="ru-RU" altLang="bg-BG" sz="2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Какво </a:t>
            </a:r>
            <a:r>
              <a:rPr lang="ru-RU" altLang="bg-BG" sz="2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необходимо, </a:t>
            </a:r>
            <a:r>
              <a:rPr lang="ru-RU" altLang="bg-BG" sz="2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да </a:t>
            </a:r>
            <a:r>
              <a:rPr lang="ru-RU" altLang="bg-BG" sz="2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станеш </a:t>
            </a:r>
            <a:r>
              <a:rPr lang="ru-RU" altLang="bg-BG" sz="2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счетоводител</a:t>
            </a:r>
            <a:r>
              <a:rPr lang="ru-RU" altLang="bg-BG" sz="2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 fontAlgn="auto">
              <a:buClr>
                <a:srgbClr val="353535"/>
              </a:buClr>
              <a:buFont typeface="Wingdings" panose="05000000000000000000" pitchFamily="2" charset="2"/>
              <a:buChar char="q"/>
            </a:pP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се да учиш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Национална търговска гимназия – </a:t>
            </a: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 Пловдив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auto">
              <a:buClr>
                <a:srgbClr val="353535"/>
              </a:buClr>
              <a:buFont typeface="Wingdings" panose="05000000000000000000" pitchFamily="2" charset="2"/>
              <a:buChar char="q"/>
            </a:pP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Завърши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 „Оперативно счетоводство”.</a:t>
            </a:r>
          </a:p>
          <a:p>
            <a:pPr lvl="0" algn="just" fontAlgn="auto">
              <a:buClr>
                <a:srgbClr val="353535"/>
              </a:buClr>
              <a:buFont typeface="Wingdings" panose="05000000000000000000" pitchFamily="2" charset="2"/>
              <a:buChar char="q"/>
            </a:pP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Стажувай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счетоводна кантора.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endParaRPr kumimoji="0" lang="bg-BG" altLang="bg-BG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041" y="1244841"/>
            <a:ext cx="2215522" cy="1154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2158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лавие 1"/>
          <p:cNvSpPr>
            <a:spLocks noGrp="1"/>
          </p:cNvSpPr>
          <p:nvPr>
            <p:ph type="title"/>
          </p:nvPr>
        </p:nvSpPr>
        <p:spPr>
          <a:xfrm>
            <a:off x="1547664" y="282989"/>
            <a:ext cx="7272808" cy="1143000"/>
          </a:xfrm>
        </p:spPr>
        <p:txBody>
          <a:bodyPr>
            <a:normAutofit/>
          </a:bodyPr>
          <a:lstStyle/>
          <a:p>
            <a:pPr algn="ctr"/>
            <a:r>
              <a:rPr lang="bg-BG" altLang="bg-BG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учебната програма</a:t>
            </a:r>
            <a: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i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400" b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i="1" dirty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„Оперативно счетоводство“ </a:t>
            </a:r>
            <a:endParaRPr lang="bg-BG" altLang="bg-BG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70659" y="2060849"/>
            <a:ext cx="7738292" cy="2736303"/>
          </a:xfrm>
        </p:spPr>
        <p:txBody>
          <a:bodyPr numCol="2"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altLang="bg-BG" sz="22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ПЛЮСОВЕ</a:t>
            </a:r>
          </a:p>
          <a:p>
            <a:pPr marL="0" indent="0" algn="just">
              <a:buNone/>
            </a:pPr>
            <a:endParaRPr lang="ru-RU" altLang="bg-BG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30000"/>
              <a:buBlip>
                <a:blip r:embed="rId2"/>
              </a:buBlip>
              <a:defRPr/>
            </a:pPr>
            <a:r>
              <a:rPr lang="be-B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Счетоводителят </a:t>
            </a:r>
            <a:r>
              <a:rPr lang="be-BY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в основата на всяко </a:t>
            </a:r>
            <a:r>
              <a:rPr lang="be-B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e-BY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30000"/>
              <a:buBlip>
                <a:blip r:embed="rId2"/>
              </a:buBlip>
              <a:defRPr/>
            </a:pPr>
            <a:r>
              <a:rPr lang="be-BY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Професията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Счетоводител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една от най-доходоносните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e-BY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SzPct val="130000"/>
              <a:buFont typeface="Wingdings 2" panose="05020102010507070707" pitchFamily="18" charset="2"/>
              <a:buNone/>
              <a:defRPr/>
            </a:pPr>
            <a:endParaRPr lang="be-BY" sz="2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SzPct val="130000"/>
              <a:buFont typeface="Wingdings 2" panose="05020102010507070707" pitchFamily="18" charset="2"/>
              <a:buNone/>
              <a:defRPr/>
            </a:pPr>
            <a:endParaRPr lang="be-BY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SzPct val="130000"/>
              <a:buFont typeface="Wingdings 2" panose="05020102010507070707" pitchFamily="18" charset="2"/>
              <a:buNone/>
              <a:defRPr/>
            </a:pPr>
            <a:r>
              <a:rPr lang="be-BY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МИНУСИ</a:t>
            </a:r>
            <a:endParaRPr lang="be-BY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SzPct val="130000"/>
              <a:buFont typeface="Wingdings 2" panose="05020102010507070707" pitchFamily="18" charset="2"/>
              <a:buNone/>
              <a:defRPr/>
            </a:pP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30000"/>
              <a:buBlip>
                <a:blip r:embed="rId3"/>
              </a:buBlip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си счетоводител, понякога може да бъде много изморително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SzPct val="130000"/>
              <a:buBlip>
                <a:blip r:embed="rId3"/>
              </a:buBlip>
              <a:defRPr/>
            </a:pP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Няма други </a:t>
            </a: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минуси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altLang="bg-BG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16632"/>
            <a:ext cx="902667" cy="5486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9792" y="1374957"/>
            <a:ext cx="468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ПРОФЕСИЯ СЧЕТОВОДИТЕЛ</a:t>
            </a:r>
            <a:endParaRPr lang="bg-BG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4221088"/>
            <a:ext cx="2066300" cy="2340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3533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2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043608" y="404664"/>
            <a:ext cx="7488832" cy="63367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2000" b="1" dirty="0">
                <a:solidFill>
                  <a:srgbClr val="0066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ПРОФЕСИОНАЛНО НАПРАВЛЕНИЕ</a:t>
            </a: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482 </a:t>
            </a:r>
            <a:r>
              <a:rPr lang="ru-RU" sz="2000" b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„Приложна информатика“</a:t>
            </a:r>
            <a:r>
              <a:rPr lang="ru-RU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Специалност:</a:t>
            </a:r>
            <a:r>
              <a:rPr lang="bg-BG" sz="2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„Икономическа информатика“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g-BG" sz="2400" b="1" i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английски език</a:t>
            </a:r>
          </a:p>
          <a:p>
            <a:pPr marL="0" indent="0" algn="ctr">
              <a:spcBef>
                <a:spcPts val="0"/>
              </a:spcBef>
              <a:buNone/>
            </a:pPr>
            <a:endParaRPr lang="bg-BG" sz="2400" b="1" dirty="0" smtClean="0">
              <a:solidFill>
                <a:srgbClr val="2E536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g-BG" sz="2400" b="1" i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Професия</a:t>
            </a:r>
            <a: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Икономист - информатик</a:t>
            </a:r>
            <a: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Входящо образователно равнище: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завършено основно образование (</a:t>
            </a:r>
            <a:r>
              <a:rPr lang="en-US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VII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клас)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Срок на обучение: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 години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Изходящо образователно равнище: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завършено средно образование (</a:t>
            </a:r>
            <a:r>
              <a:rPr lang="en-US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XII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клас)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края на обучението си учениците </a:t>
            </a:r>
            <a:r>
              <a:rPr lang="ru-RU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полагат ДЗИ и Държавни квалификационни изпити по теория и практика на професията </a:t>
            </a:r>
            <a:br>
              <a:rPr lang="ru-RU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Степен на професионална квалификация: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ТРЕТА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bg-BG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4" y="44624"/>
            <a:ext cx="828744" cy="504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92896"/>
            <a:ext cx="1514395" cy="1134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100" y="836712"/>
            <a:ext cx="1794199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7467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64" y="298029"/>
            <a:ext cx="8143875" cy="93682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000" b="1" i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Изучавани учебни предмети – професионална подготовка</a:t>
            </a:r>
            <a:br>
              <a:rPr lang="bg-BG" sz="2000" b="1" i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800" b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i="1" dirty="0" smtClean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“Икономическа информатика”</a:t>
            </a:r>
            <a:endParaRPr lang="en-US" sz="2800" b="1" i="1" dirty="0" smtClean="0">
              <a:ln w="635">
                <a:noFill/>
              </a:ln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2364" y="1234852"/>
            <a:ext cx="7884492" cy="5400600"/>
          </a:xfrm>
        </p:spPr>
        <p:txBody>
          <a:bodyPr numCol="2">
            <a:noAutofit/>
          </a:bodyPr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комуникации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 и безопасни условия на труд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Икономика на предприятието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Икономическа информатика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и електронна търговия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учебна практика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Компютърни архитектури и операционни системи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икономическа теория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теория на счетоводната отчетност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Предприемачество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Приложни програми с общо предназначение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Програмиране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учебно предприятие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Счетоводство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предприятието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Уеб дизайн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Функционални приложни програми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Чужд език по професията </a:t>
            </a:r>
            <a:endPara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Производствена практика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bg-BG" sz="2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9104"/>
            <a:ext cx="830178" cy="50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36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2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лавие 1"/>
          <p:cNvSpPr>
            <a:spLocks noGrp="1"/>
          </p:cNvSpPr>
          <p:nvPr>
            <p:ph type="title"/>
          </p:nvPr>
        </p:nvSpPr>
        <p:spPr>
          <a:xfrm>
            <a:off x="1547664" y="282989"/>
            <a:ext cx="691472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altLang="bg-BG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учебната програма</a:t>
            </a:r>
            <a: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800" b="1" dirty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i="1" dirty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“Икономическа информатика”</a:t>
            </a:r>
            <a:endParaRPr lang="bg-BG" altLang="bg-BG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03648" y="1459922"/>
            <a:ext cx="7451848" cy="50405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altLang="bg-BG" sz="2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ИКОНОМИСТ-ИНФОРМАТИК:</a:t>
            </a:r>
          </a:p>
          <a:p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Обучаемият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придобие умения, навици, знания за работа с компютър и прилагането му в практиката за по-пълно осигуряване на информационните потребности на </a:t>
            </a: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управлението, а именно: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Извършване на оперативна работа с компютърни системи и приложни програми за текстообработка, таблични изчисления, база от данни, счетоводни операции и др.;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Познаване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новите информационни технологии за комуникации и използване ресурсите на Интернет за подобряване качеството на извършваните услуги;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Проектиране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реализиране на приложни компютърни програми в областта на икономиката;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ползване на съвременните персонални компютри и програмни продукти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ru-RU" sz="2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- въвеждане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данни</a:t>
            </a: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служител </a:t>
            </a: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въвеждане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данни</a:t>
            </a: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Програмист</a:t>
            </a:r>
            <a:r>
              <a:rPr lang="bg-BG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bg-BG" altLang="bg-BG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Уеб </a:t>
            </a:r>
            <a:r>
              <a:rPr lang="bg-BG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разработчик.</a:t>
            </a:r>
          </a:p>
          <a:p>
            <a:pPr marL="0" indent="0">
              <a:buNone/>
              <a:defRPr/>
            </a:pPr>
            <a:endParaRPr lang="ru-R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902667" cy="548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869160"/>
            <a:ext cx="2090193" cy="1340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62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0">
        <p15:prstTrans prst="peelOff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2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2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0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043608" y="404664"/>
            <a:ext cx="7488832" cy="63367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2000" b="1" dirty="0">
                <a:solidFill>
                  <a:srgbClr val="0066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ПРОФЕСИОНАЛНО НАПРАВЛЕНИЕ</a:t>
            </a: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345 „Администрация </a:t>
            </a: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управление“ </a:t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bg-BG" sz="2000" b="1" dirty="0" smtClean="0">
              <a:solidFill>
                <a:srgbClr val="2E536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2600" b="1" i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Специалност</a:t>
            </a:r>
            <a:r>
              <a:rPr lang="bg-BG" sz="2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bg-BG" sz="2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„Търговия“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g-BG" sz="2400" b="1" i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испански/английски език</a:t>
            </a:r>
          </a:p>
          <a:p>
            <a:pPr marL="0" indent="0" algn="ctr">
              <a:spcBef>
                <a:spcPts val="0"/>
              </a:spcBef>
              <a:buNone/>
            </a:pPr>
            <a:endParaRPr lang="bg-BG" sz="2400" b="1" dirty="0" smtClean="0">
              <a:solidFill>
                <a:srgbClr val="2E536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g-BG" sz="2400" b="1" i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Професия</a:t>
            </a:r>
            <a: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Икономист</a:t>
            </a:r>
            <a: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Входящо образователно равнище: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завършено основно образование (</a:t>
            </a:r>
            <a:r>
              <a:rPr lang="en-US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VII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клас)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Срок на обучение: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 години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Изходящо образователно равнище: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завършено средно образование (</a:t>
            </a:r>
            <a:r>
              <a:rPr lang="en-US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XII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клас)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края на обучението си учениците </a:t>
            </a:r>
            <a:r>
              <a:rPr lang="ru-RU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полагат ДЗИ и Държавни квалификационни изпити по теория и практика на професията </a:t>
            </a:r>
            <a:br>
              <a:rPr lang="ru-RU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Степен на професионална квалификация: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ТРЕТА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bg-BG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4" y="44624"/>
            <a:ext cx="828744" cy="504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859594"/>
            <a:ext cx="1776299" cy="1042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497858"/>
            <a:ext cx="2143470" cy="1071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078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64" y="298029"/>
            <a:ext cx="8143875" cy="93682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000" b="1" i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Изучавани учебни предмети – професионална подготовка</a:t>
            </a:r>
            <a:br>
              <a:rPr lang="bg-BG" sz="2000" b="1" i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800" b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i="1" dirty="0" smtClean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“Търговия”</a:t>
            </a:r>
            <a:endParaRPr lang="en-US" sz="2800" b="1" i="1" dirty="0" smtClean="0">
              <a:ln w="635">
                <a:noFill/>
              </a:ln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3990" y="1469801"/>
            <a:ext cx="7884492" cy="5112171"/>
          </a:xfrm>
        </p:spPr>
        <p:txBody>
          <a:bodyPr numCol="2">
            <a:noAutofit/>
          </a:bodyPr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комуникации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търговия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 и безопасни условия на труд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Икономика и управление на търговското предприятие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Икономика на предприятието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Икономическа информатика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икономическа теория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теория на счетоводната отчетност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техника на търговските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плащания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Предприемачество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учебно предприятие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Разработване на бизнес проект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Стокознание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Счетоводство на предприятието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Търговско право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 маркетинга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 продажбите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Чужд език по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професията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Производствена практика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bg-BG" sz="2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9104"/>
            <a:ext cx="830178" cy="50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1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6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8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043608" y="404664"/>
            <a:ext cx="7488832" cy="63367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2000" b="1" dirty="0">
                <a:solidFill>
                  <a:srgbClr val="0066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ПРОФЕСИОНАЛНО НАПРАВЛЕНИЕ</a:t>
            </a: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345 „Администрация </a:t>
            </a: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управление“ </a:t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bg-BG" sz="2000" b="1" dirty="0" smtClean="0">
              <a:solidFill>
                <a:srgbClr val="2E536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2600" b="1" i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Специалност</a:t>
            </a:r>
            <a:r>
              <a:rPr lang="bg-BG" sz="2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bg-BG" sz="2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„Икономика и мениджмънт“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g-BG" sz="2400" b="1" i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немски език</a:t>
            </a:r>
          </a:p>
          <a:p>
            <a:pPr marL="0" indent="0" algn="ctr">
              <a:spcBef>
                <a:spcPts val="0"/>
              </a:spcBef>
              <a:buNone/>
            </a:pPr>
            <a:endParaRPr lang="bg-BG" sz="2400" b="1" dirty="0" smtClean="0">
              <a:solidFill>
                <a:srgbClr val="2E536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g-BG" sz="2400" b="1" i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Професия</a:t>
            </a:r>
            <a: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Икономист</a:t>
            </a:r>
            <a: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Входящо образователно равнище: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завършено основно образование (</a:t>
            </a:r>
            <a:r>
              <a:rPr lang="en-US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VII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клас)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Срок на обучение: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 години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Изходящо образователно равнище: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завършено средно образование (</a:t>
            </a:r>
            <a:r>
              <a:rPr lang="en-US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XII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клас)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края на обучението си учениците </a:t>
            </a:r>
            <a:r>
              <a:rPr lang="ru-RU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полагат ДЗИ и Държавни квалификационни изпити по теория и практика на професията </a:t>
            </a:r>
            <a:br>
              <a:rPr lang="ru-RU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Степен на професионална квалификация: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ТРЕТА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bg-BG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4" y="44624"/>
            <a:ext cx="828744" cy="504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420888"/>
            <a:ext cx="1923073" cy="1258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500" y="2456553"/>
            <a:ext cx="2012308" cy="1116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06293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64" y="298029"/>
            <a:ext cx="8143875" cy="93682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000" b="1" i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Изучавани учебни предмети – професионална подготовка</a:t>
            </a:r>
            <a:br>
              <a:rPr lang="bg-BG" sz="2000" b="1" i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800" b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i="1" dirty="0" smtClean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“Икономика и мениджмънт”</a:t>
            </a:r>
            <a:endParaRPr lang="en-US" sz="2800" b="1" i="1" dirty="0" smtClean="0">
              <a:ln w="635">
                <a:noFill/>
              </a:ln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900" y="1556792"/>
            <a:ext cx="7884492" cy="4752528"/>
          </a:xfrm>
        </p:spPr>
        <p:txBody>
          <a:bodyPr numCol="2">
            <a:noAutofit/>
          </a:bodyPr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комуникации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 и безопасни условия на труд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Икономика и управление на предприятията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Икономика на предприятието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Икономическа информатика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икономическа теория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теория на счетоводната отчетност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Предприемачество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учебно предприятие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Разработване на бизнес проект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Стокознание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Счетоводство на предприятието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Търговско право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 маркетинга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Финансово-икономически анализ и контрол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Функционални приложни програми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Чужд език по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професията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Производствена практика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bg-BG" sz="2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9104"/>
            <a:ext cx="830178" cy="50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93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6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8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159224" y="220899"/>
            <a:ext cx="5040560" cy="1619672"/>
          </a:xfrm>
        </p:spPr>
        <p:txBody>
          <a:bodyPr>
            <a:normAutofit/>
          </a:bodyPr>
          <a:lstStyle/>
          <a:p>
            <a:pPr algn="ctr"/>
            <a:r>
              <a:rPr lang="bg-BG" altLang="bg-BG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СПЕЦИАЛНОСТИ</a:t>
            </a:r>
            <a:r>
              <a:rPr lang="bg-BG" altLang="bg-BG" i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bg-BG" altLang="bg-BG" i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 </a:t>
            </a:r>
            <a:r>
              <a:rPr lang="bg-BG" altLang="bg-BG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2025/2026</a:t>
            </a:r>
            <a:r>
              <a:rPr lang="bg-BG" altLang="bg-BG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година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187624" y="1785191"/>
            <a:ext cx="7560840" cy="502818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bg-BG" altLang="bg-BG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Банково дело </a:t>
            </a:r>
            <a:r>
              <a:rPr lang="bg-BG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немски език/;</a:t>
            </a:r>
          </a:p>
          <a:p>
            <a:pPr>
              <a:lnSpc>
                <a:spcPct val="150000"/>
              </a:lnSpc>
            </a:pPr>
            <a:r>
              <a:rPr lang="bg-BG" altLang="bg-BG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администрация </a:t>
            </a:r>
            <a:r>
              <a:rPr lang="bg-BG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английски език/;</a:t>
            </a:r>
          </a:p>
          <a:p>
            <a:pPr>
              <a:lnSpc>
                <a:spcPct val="150000"/>
              </a:lnSpc>
            </a:pPr>
            <a:r>
              <a:rPr lang="bg-BG" altLang="bg-BG" sz="2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Съдебна администрация </a:t>
            </a:r>
            <a:r>
              <a:rPr lang="bg-BG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английски език/</a:t>
            </a:r>
          </a:p>
          <a:p>
            <a:pPr>
              <a:lnSpc>
                <a:spcPct val="150000"/>
              </a:lnSpc>
            </a:pPr>
            <a:r>
              <a:rPr lang="bg-BG" altLang="bg-BG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Митническа и данъчна администрация </a:t>
            </a:r>
            <a:r>
              <a:rPr lang="bg-BG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английски език/;</a:t>
            </a:r>
          </a:p>
          <a:p>
            <a:pPr>
              <a:lnSpc>
                <a:spcPct val="150000"/>
              </a:lnSpc>
            </a:pPr>
            <a:r>
              <a:rPr lang="bg-BG" altLang="bg-BG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</a:t>
            </a:r>
            <a:r>
              <a:rPr lang="bg-BG" altLang="bg-BG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bg-BG" altLang="bg-BG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счетоводство </a:t>
            </a:r>
            <a:r>
              <a:rPr lang="bg-BG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английски/немски език/;</a:t>
            </a:r>
          </a:p>
          <a:p>
            <a:pPr>
              <a:lnSpc>
                <a:spcPct val="150000"/>
              </a:lnSpc>
            </a:pPr>
            <a:r>
              <a:rPr lang="bg-BG" altLang="bg-BG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Икономическа информатика </a:t>
            </a:r>
            <a:r>
              <a:rPr lang="bg-BG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английски език/;</a:t>
            </a:r>
          </a:p>
          <a:p>
            <a:pPr>
              <a:lnSpc>
                <a:spcPct val="150000"/>
              </a:lnSpc>
            </a:pPr>
            <a:r>
              <a:rPr lang="bg-BG" altLang="bg-BG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Търговия</a:t>
            </a:r>
            <a:r>
              <a:rPr lang="bg-BG" alt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испански/английски език/;</a:t>
            </a:r>
          </a:p>
          <a:p>
            <a:pPr>
              <a:lnSpc>
                <a:spcPct val="150000"/>
              </a:lnSpc>
            </a:pPr>
            <a:r>
              <a:rPr lang="bg-BG" altLang="bg-BG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Икономика и мениджмънт </a:t>
            </a:r>
            <a:r>
              <a:rPr lang="bg-BG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немски език/;</a:t>
            </a:r>
          </a:p>
          <a:p>
            <a:pPr>
              <a:lnSpc>
                <a:spcPct val="150000"/>
              </a:lnSpc>
            </a:pPr>
            <a:r>
              <a:rPr lang="bg-BG" altLang="bg-BG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търговия </a:t>
            </a:r>
            <a:r>
              <a:rPr lang="bg-BG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английски език/.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62" y="220899"/>
            <a:ext cx="1237092" cy="75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2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0">
        <p15:prstTrans prst="peelOff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3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3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3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3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3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3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3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лавие 1"/>
          <p:cNvSpPr>
            <a:spLocks noGrp="1"/>
          </p:cNvSpPr>
          <p:nvPr>
            <p:ph type="title"/>
          </p:nvPr>
        </p:nvSpPr>
        <p:spPr>
          <a:xfrm>
            <a:off x="1547664" y="282989"/>
            <a:ext cx="691472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altLang="bg-BG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учебната програма</a:t>
            </a:r>
            <a: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700" b="1" i="1" dirty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700" b="1" dirty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700" b="1" i="1" dirty="0" smtClean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„Търговия“ </a:t>
            </a:r>
            <a:r>
              <a:rPr lang="bg-BG" sz="2700" b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2700" b="1" i="1" dirty="0" smtClean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“Икономика </a:t>
            </a:r>
            <a:r>
              <a:rPr lang="bg-BG" sz="2700" b="1" i="1" dirty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мениджмънт”</a:t>
            </a:r>
            <a:endParaRPr lang="bg-BG" altLang="bg-BG" sz="27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99592" y="1598176"/>
            <a:ext cx="4968552" cy="52094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altLang="bg-BG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ИКОНОМИСТЪТ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bg-B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Икономистът</a:t>
            </a:r>
            <a:r>
              <a:rPr lang="ru-RU" altLang="bg-B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 трудовата си дейност като участва в </a:t>
            </a:r>
            <a:r>
              <a:rPr lang="ru-RU" altLang="bg-B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планирането на дейността на предприятието</a:t>
            </a:r>
            <a:r>
              <a:rPr lang="ru-RU" alt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Взема участие в разработване на организационната структура на предприятието. Извършва проучвания, събира, обработва и анализира информация.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bg-B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 </a:t>
            </a:r>
            <a:r>
              <a:rPr lang="ru-RU" altLang="bg-B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потребността от персонал</a:t>
            </a:r>
            <a:r>
              <a:rPr lang="ru-RU" alt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Участва в организацията на дейността на предприятието, в търсенето, подбора и квалификацията на персонала. Разрешава конфликти. Оценява професионалното развитие на персонала.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bg-B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Икономистът</a:t>
            </a:r>
            <a:r>
              <a:rPr lang="ru-RU" altLang="bg-B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 организацията на труда </a:t>
            </a:r>
            <a:r>
              <a:rPr lang="ru-RU" alt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персонала, възлага ежедневната работа и разпределя оперативните задачи. Контролира качественото изпълнение на задачите.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bg-B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 </a:t>
            </a:r>
            <a:r>
              <a:rPr lang="ru-RU" altLang="bg-B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 и взаимодействие </a:t>
            </a:r>
            <a:r>
              <a:rPr lang="ru-RU" alt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останалите подразделения в организацията</a:t>
            </a: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902667" cy="548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239" y="4398177"/>
            <a:ext cx="2676203" cy="1503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030" y="2060848"/>
            <a:ext cx="2810620" cy="1405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386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0">
        <p15:prstTrans prst="peelOff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лавие 1"/>
          <p:cNvSpPr>
            <a:spLocks noGrp="1"/>
          </p:cNvSpPr>
          <p:nvPr>
            <p:ph type="title"/>
          </p:nvPr>
        </p:nvSpPr>
        <p:spPr>
          <a:xfrm>
            <a:off x="1547664" y="282989"/>
            <a:ext cx="691472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altLang="bg-BG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учебната програма</a:t>
            </a:r>
            <a: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700" b="1" i="1" dirty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700" b="1" dirty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700" b="1" i="1" dirty="0" smtClean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„Търговия“ </a:t>
            </a:r>
            <a:r>
              <a:rPr lang="bg-BG" sz="2700" b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2700" b="1" i="1" dirty="0" smtClean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“Икономика </a:t>
            </a:r>
            <a:r>
              <a:rPr lang="bg-BG" sz="2700" b="1" i="1" dirty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мениджмънт”</a:t>
            </a:r>
            <a:endParaRPr lang="bg-BG" altLang="bg-BG" sz="27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99592" y="1556792"/>
            <a:ext cx="5544616" cy="52094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altLang="bg-BG" sz="2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ИКОНОМИСТЪТ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bg-BG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Организира </a:t>
            </a:r>
            <a:r>
              <a:rPr lang="ru-RU" altLang="bg-B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маркетинговата дейност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предприятието. Изготвя оферти. Осъществява контакти с клиенти, води търговски преговори, сключва сделки и контролира изпълнението им. Организира дистрибуцията.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bg-BG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 </a:t>
            </a:r>
            <a:r>
              <a:rPr lang="ru-RU" altLang="bg-B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финансови средства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доставките на суровини и материали и избира формата на плащане. Поддържа контакти с финансови и други  институции и организира  взаимоотношенията с тях.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bg-BG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Ползва </a:t>
            </a:r>
            <a:r>
              <a:rPr lang="ru-RU" altLang="bg-B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информационни техники и приложен софтуер.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Работи с офис техника. Установява и поддържа международни контакти. Участва в стратегическото управление на предприятието, инвестициите и качеството.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bg-BG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Икономистът</a:t>
            </a: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следва да притежава комуникативни умения, способности за работа в екип, да проявява инициативност и предприемачески умения, коректност, отговорност и прецизност. Добре да организира работното време, да умее да взема бързи и адекватни решения и да спазва морално-етичните норми на поведение.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902667" cy="548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874" y="4127132"/>
            <a:ext cx="2202293" cy="1390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684" y="2054855"/>
            <a:ext cx="2354762" cy="1302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2116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0">
        <p15:prstTrans prst="peelOff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619672" y="310791"/>
            <a:ext cx="7488832" cy="63367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2000" b="1" dirty="0">
                <a:solidFill>
                  <a:srgbClr val="0066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ПРОФЕСИОНАЛНО НАПРАВЛЕНИЕ</a:t>
            </a: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482 „Приложна информатика“</a:t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bg-BG" sz="2000" b="1" dirty="0" smtClean="0">
              <a:solidFill>
                <a:srgbClr val="2E536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2600" b="1" i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Специалност</a:t>
            </a:r>
            <a:r>
              <a:rPr lang="bg-BG" sz="2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bg-BG" sz="2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„</a:t>
            </a:r>
            <a:r>
              <a:rPr lang="bg-BG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</a:t>
            </a:r>
            <a:r>
              <a:rPr lang="bg-BG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лектронна търговия“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g-BG" sz="2400" b="1" i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английски език</a:t>
            </a:r>
          </a:p>
          <a:p>
            <a:pPr marL="0" indent="0" algn="ctr">
              <a:spcBef>
                <a:spcPts val="0"/>
              </a:spcBef>
              <a:buNone/>
            </a:pPr>
            <a:endParaRPr lang="bg-BG" sz="2400" b="1" dirty="0" smtClean="0">
              <a:solidFill>
                <a:srgbClr val="2E536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g-BG" sz="2400" b="1" i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Професия</a:t>
            </a:r>
            <a: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Организатор Интернет приложения</a:t>
            </a:r>
            <a: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Входящо образователно равнище: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завършено основно образование (</a:t>
            </a:r>
            <a:r>
              <a:rPr lang="en-US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VII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клас)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Срок на обучение: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 години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Изходящо образователно равнище: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завършено средно образование (</a:t>
            </a:r>
            <a:r>
              <a:rPr lang="en-US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XII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клас)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края на обучението си учениците </a:t>
            </a:r>
            <a:r>
              <a:rPr lang="ru-RU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полагат ДЗИ и Държавни квалификационни изпити по теория и практика на професията </a:t>
            </a:r>
            <a:br>
              <a:rPr lang="ru-RU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Степен на професионална квалификация: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ТРЕТА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bg-BG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4" y="44624"/>
            <a:ext cx="828744" cy="504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69" y="1528626"/>
            <a:ext cx="1737543" cy="1301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68" y="3161980"/>
            <a:ext cx="1360757" cy="885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822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64" y="298029"/>
            <a:ext cx="8143875" cy="93682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000" b="1" i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Изучавани учебни предмети – професионална подготовка</a:t>
            </a:r>
            <a:br>
              <a:rPr lang="bg-BG" sz="2000" b="1" i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800" b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i="1" dirty="0" smtClean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“Електронна търговия”</a:t>
            </a:r>
            <a:endParaRPr lang="en-US" sz="2800" b="1" i="1" dirty="0" smtClean="0">
              <a:ln w="635">
                <a:noFill/>
              </a:ln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2364" y="1239595"/>
            <a:ext cx="7884492" cy="5184576"/>
          </a:xfrm>
        </p:spPr>
        <p:txBody>
          <a:bodyPr numCol="2">
            <a:noAutofit/>
          </a:bodyPr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 от данни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комуникации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търговия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 и безопасни условия на труд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Икономика на търговията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и уеб технологии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учебна практика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Компютърна графика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икономическа теория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теория на счетоводната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техника на търговските плащания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Предприемачество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Приложни програми с общо предназначение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Програмиране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учебно предприятие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Счетоводство на предприятието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Функционални приложни програми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Чужд език по професията </a:t>
            </a:r>
            <a:endPara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Производствена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bg-BG" sz="2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9104"/>
            <a:ext cx="830178" cy="50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63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2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2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лавие 1"/>
          <p:cNvSpPr>
            <a:spLocks noGrp="1"/>
          </p:cNvSpPr>
          <p:nvPr>
            <p:ph type="title"/>
          </p:nvPr>
        </p:nvSpPr>
        <p:spPr>
          <a:xfrm>
            <a:off x="1547664" y="282989"/>
            <a:ext cx="6914729" cy="1143000"/>
          </a:xfrm>
        </p:spPr>
        <p:txBody>
          <a:bodyPr>
            <a:normAutofit/>
          </a:bodyPr>
          <a:lstStyle/>
          <a:p>
            <a:pPr algn="ctr"/>
            <a:r>
              <a:rPr lang="bg-BG" altLang="bg-BG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учебната програма</a:t>
            </a:r>
            <a: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700" b="1" i="1" dirty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700" b="1" dirty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700" b="1" i="1" dirty="0" smtClean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„Електронна търговия“ </a:t>
            </a:r>
            <a:endParaRPr lang="bg-BG" altLang="bg-BG" sz="27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03648" y="1459922"/>
            <a:ext cx="7344816" cy="52094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 на обучението си за </a:t>
            </a:r>
            <a:r>
              <a:rPr lang="ru-RU" altLang="bg-BG" sz="16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altLang="bg-BG" sz="16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altLang="bg-BG" sz="16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  <a:r>
              <a:rPr lang="ru-RU" altLang="bg-BG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altLang="bg-BG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придобиват </a:t>
            </a: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умения, както следва: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работа със сървърни езици за програмиране на Интернет приложения;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със специализирани среди за програмиране на 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вързват  модули   и   компоненти   в   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  работа   със специализирани библиотеки за изграждане на 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работа с различни видове 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оформят дизайна на 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приложения, да избират подходящи цветови схеми и шрифтове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структурират и организират текстова информация в бази данни;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създават и работят с основните заявки към база данни;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работят с антивирусен софтуер и защитни стени (Firewall);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работят и знаят характеристиките на протоколите за комуникация в 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познават основните  недостатъци  на  И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нтернет приложенията и</a:t>
            </a: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начините  за тяхното отстраняване;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умеят да публикуват приложения в </a:t>
            </a:r>
            <a:r>
              <a:rPr lang="ru-RU" altLang="bg-BG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ru-RU" alt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alt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902667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9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0">
        <p15:prstTrans prst="peelOff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лавие 1"/>
          <p:cNvSpPr>
            <a:spLocks noGrp="1"/>
          </p:cNvSpPr>
          <p:nvPr>
            <p:ph type="title"/>
          </p:nvPr>
        </p:nvSpPr>
        <p:spPr>
          <a:xfrm>
            <a:off x="1547664" y="282989"/>
            <a:ext cx="6914729" cy="1143000"/>
          </a:xfrm>
        </p:spPr>
        <p:txBody>
          <a:bodyPr>
            <a:normAutofit/>
          </a:bodyPr>
          <a:lstStyle/>
          <a:p>
            <a:pPr algn="ctr"/>
            <a:r>
              <a:rPr lang="bg-BG" altLang="bg-BG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учебната програма</a:t>
            </a:r>
            <a: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700" b="1" i="1" dirty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700" b="1" dirty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700" b="1" i="1" dirty="0" smtClean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„Електронна търговия“ </a:t>
            </a:r>
            <a:endParaRPr lang="bg-BG" altLang="bg-BG" sz="27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03648" y="2132856"/>
            <a:ext cx="4608512" cy="45613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bg-BG" sz="2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Интернет </a:t>
            </a:r>
            <a:r>
              <a:rPr lang="ru-RU" altLang="bg-BG" sz="2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</a:p>
          <a:p>
            <a:pPr marL="0" indent="0" algn="just">
              <a:buNone/>
            </a:pPr>
            <a:endParaRPr lang="ru-RU" altLang="bg-BG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bg-BG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ПРОФЕСИОНАЛНА РЕАЛИЗАЦИЯ</a:t>
            </a:r>
          </a:p>
          <a:p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Придобилите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трета степен на професионална квалификация могат да работят във фирми и организации от различни сфери с разнообразен предмет на дейност.</a:t>
            </a:r>
          </a:p>
          <a:p>
            <a:r>
              <a:rPr lang="ru-RU" altLang="bg-BG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Организаторът на </a:t>
            </a:r>
            <a:r>
              <a:rPr lang="ru-RU" altLang="bg-BG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altLang="bg-BG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да заема длъжността </a:t>
            </a:r>
            <a:r>
              <a:rPr lang="ru-RU" altLang="bg-BG" sz="2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„Уеб дизайнер”.</a:t>
            </a:r>
          </a:p>
          <a:p>
            <a:pPr marL="0" indent="0" algn="just">
              <a:buNone/>
            </a:pPr>
            <a:endParaRPr lang="ru-RU" altLang="bg-BG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902667" cy="548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774" y="1844825"/>
            <a:ext cx="2310765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4005065"/>
            <a:ext cx="2184938" cy="151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969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1"/>
          <p:cNvSpPr>
            <a:spLocks noGrp="1"/>
          </p:cNvSpPr>
          <p:nvPr>
            <p:ph idx="1"/>
          </p:nvPr>
        </p:nvSpPr>
        <p:spPr>
          <a:xfrm>
            <a:off x="1955236" y="2698576"/>
            <a:ext cx="5068887" cy="328612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bg-BG" altLang="en-US" sz="44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ТРАДИЦИИ</a:t>
            </a:r>
            <a:r>
              <a:rPr lang="en-US" altLang="en-US" sz="44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,</a:t>
            </a:r>
            <a:endParaRPr lang="bg-BG" altLang="en-US" sz="4400" b="1" dirty="0" smtClean="0">
              <a:solidFill>
                <a:srgbClr val="C00000"/>
              </a:solidFill>
              <a:latin typeface="Gabriola" panose="04040605051002020D02" pitchFamily="82" charset="0"/>
            </a:endParaRPr>
          </a:p>
          <a:p>
            <a:pPr marL="0" indent="0" algn="ctr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bg-BG" altLang="en-US" sz="4400" b="1" dirty="0" smtClean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СЪВРЕМЕННОСТ</a:t>
            </a:r>
            <a:r>
              <a:rPr lang="en-US" altLang="en-US" sz="4400" b="1" dirty="0" smtClean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,</a:t>
            </a:r>
            <a:endParaRPr lang="bg-BG" altLang="en-US" sz="4400" b="1" dirty="0" smtClean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marL="0" indent="0" algn="ctr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bg-BG" altLang="en-US" sz="44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ПЕРСПЕКТИВИ</a:t>
            </a:r>
            <a:r>
              <a:rPr lang="en-US" altLang="en-US" sz="44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 …</a:t>
            </a:r>
          </a:p>
        </p:txBody>
      </p:sp>
      <p:sp>
        <p:nvSpPr>
          <p:cNvPr id="8090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g-BG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0648"/>
            <a:ext cx="3579776" cy="2177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35696" y="232248"/>
            <a:ext cx="5724128" cy="1108520"/>
          </a:xfrm>
        </p:spPr>
        <p:txBody>
          <a:bodyPr>
            <a:noAutofit/>
          </a:bodyPr>
          <a:lstStyle/>
          <a:p>
            <a:pPr algn="ctr"/>
            <a:r>
              <a:rPr lang="bg-BG" altLang="bg-BG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ПЛАН-ПРИЕМ</a:t>
            </a:r>
            <a:r>
              <a:rPr lang="bg-BG" altLang="bg-BG" sz="2200" i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bg-BG" altLang="bg-BG" sz="2200" i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bg-BG" altLang="bg-BG" sz="2200" i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2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учебната </a:t>
            </a:r>
            <a:r>
              <a:rPr lang="bg-BG" altLang="bg-BG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2025/2026</a:t>
            </a:r>
            <a:r>
              <a:rPr lang="bg-BG" altLang="bg-BG" sz="22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година</a:t>
            </a:r>
            <a:br>
              <a:rPr lang="bg-BG" altLang="bg-BG" sz="22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200" b="1" i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БАЛООБРАЗУВАНЕ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208912" cy="496855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Образуване на бал за </a:t>
            </a: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кандидатстване -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съгласно Наредба </a:t>
            </a: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10 от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01.09.2016 г. за организация на дейностите в училищното образование – раздел ІІІ чл</a:t>
            </a: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57</a:t>
            </a:r>
          </a:p>
          <a:p>
            <a:pPr marL="0" indent="0" algn="ctr">
              <a:buNone/>
            </a:pPr>
            <a:endParaRPr lang="ru-RU" alt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bg-BG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Удвоеният резултат от </a:t>
            </a:r>
            <a:r>
              <a:rPr lang="ru-RU" altLang="bg-BG" sz="26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НВО </a:t>
            </a:r>
            <a:r>
              <a:rPr lang="en-US" altLang="bg-BG" sz="26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bg-BG" altLang="bg-BG" sz="26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 по БЕЛ </a:t>
            </a:r>
            <a:r>
              <a:rPr lang="bg-BG" altLang="bg-BG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(БЕЛ х 2) – максимално 200 т.</a:t>
            </a:r>
          </a:p>
          <a:p>
            <a:pPr marL="0" indent="0" algn="ctr">
              <a:buNone/>
            </a:pPr>
            <a:r>
              <a:rPr lang="bg-BG" altLang="bg-BG" sz="4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0" indent="0">
              <a:buNone/>
            </a:pPr>
            <a:r>
              <a:rPr lang="ru-RU" altLang="bg-BG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Удвоеният резултат от </a:t>
            </a:r>
            <a:r>
              <a:rPr lang="ru-RU" altLang="bg-BG" sz="26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НВО </a:t>
            </a:r>
            <a:r>
              <a:rPr lang="en-US" altLang="bg-BG" sz="26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bg-BG" altLang="bg-BG" sz="26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 по </a:t>
            </a:r>
            <a:r>
              <a:rPr lang="bg-BG" altLang="bg-BG" sz="26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bg-BG" altLang="bg-BG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(Мат х 2) </a:t>
            </a:r>
            <a:r>
              <a:rPr lang="bg-BG" altLang="bg-BG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максимално 200 т.</a:t>
            </a:r>
          </a:p>
          <a:p>
            <a:pPr marL="0" indent="0" algn="ctr">
              <a:buNone/>
            </a:pPr>
            <a:r>
              <a:rPr lang="ru-RU" altLang="bg-BG" sz="4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0" indent="0">
              <a:buNone/>
            </a:pPr>
            <a:r>
              <a:rPr lang="ru-RU" altLang="bg-BG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Балообразуващи оценки от </a:t>
            </a:r>
            <a:r>
              <a:rPr lang="ru-RU" altLang="bg-BG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Свидетелството за основно образование: </a:t>
            </a:r>
          </a:p>
          <a:p>
            <a:pPr marL="0" indent="0">
              <a:buNone/>
            </a:pPr>
            <a:r>
              <a:rPr lang="ru-RU" altLang="bg-BG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(оценка по БЕЛ в точки х 1 + оценка по Математика в точки х 1) </a:t>
            </a:r>
            <a:r>
              <a:rPr lang="bg-BG" altLang="bg-BG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максимално </a:t>
            </a:r>
            <a:r>
              <a:rPr lang="bg-BG" altLang="bg-BG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bg-BG" altLang="bg-BG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</a:t>
            </a:r>
          </a:p>
          <a:p>
            <a:pPr marL="0" indent="0">
              <a:buNone/>
            </a:pPr>
            <a:endParaRPr lang="ru-RU" altLang="bg-B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bg-BG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Максимален бал: </a:t>
            </a:r>
            <a:r>
              <a:rPr lang="ru-RU" altLang="bg-BG" sz="29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т.</a:t>
            </a:r>
          </a:p>
          <a:p>
            <a:pPr marL="0" indent="0" algn="ctr">
              <a:buNone/>
            </a:pPr>
            <a:r>
              <a:rPr lang="ru-RU" altLang="bg-BG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Скала </a:t>
            </a:r>
            <a:r>
              <a:rPr lang="ru-RU" altLang="bg-BG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приравняване на оценките в </a:t>
            </a:r>
            <a:r>
              <a:rPr lang="ru-RU" altLang="bg-BG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- съгл</a:t>
            </a:r>
            <a:r>
              <a:rPr lang="ru-RU" altLang="bg-BG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чл</a:t>
            </a:r>
            <a:r>
              <a:rPr lang="ru-RU" altLang="bg-BG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ru-RU" altLang="bg-BG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ал.10 от Наредба </a:t>
            </a:r>
            <a:r>
              <a:rPr lang="ru-RU" altLang="bg-BG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 от 01.09.2016 </a:t>
            </a:r>
            <a:r>
              <a:rPr lang="ru-RU" altLang="bg-BG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за оценяване на резултатите от обучение на учениците от свидетелството за завършен седми </a:t>
            </a:r>
            <a:r>
              <a:rPr lang="ru-RU" altLang="bg-BG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клас:</a:t>
            </a:r>
            <a:endParaRPr lang="ru-RU" altLang="bg-BG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bg-BG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Отличен 6 се приравнява на 50 точки;</a:t>
            </a:r>
          </a:p>
          <a:p>
            <a:pPr marL="0" indent="0">
              <a:buNone/>
            </a:pPr>
            <a:r>
              <a:rPr lang="ru-RU" altLang="bg-BG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Много добър 5 се приравнява на 39 точки;</a:t>
            </a:r>
          </a:p>
          <a:p>
            <a:pPr marL="0" indent="0">
              <a:buNone/>
            </a:pPr>
            <a:r>
              <a:rPr lang="ru-RU" altLang="bg-BG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Добър 4 се приравнява на 26 точки;</a:t>
            </a:r>
          </a:p>
          <a:p>
            <a:pPr marL="0" indent="0">
              <a:buNone/>
            </a:pPr>
            <a:r>
              <a:rPr lang="ru-RU" altLang="bg-BG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Среден 3 се приравнява на 15 точки.</a:t>
            </a:r>
            <a:endParaRPr lang="bg-BG" altLang="bg-BG" sz="1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472"/>
            <a:ext cx="994192" cy="6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1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0">
        <p15:prstTrans prst="peelOff"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294926" y="2649538"/>
            <a:ext cx="1800515" cy="657225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bg-BG" sz="1200" b="1" dirty="0" smtClean="0">
                <a:solidFill>
                  <a:srgbClr val="4C727C"/>
                </a:solidFill>
                <a:latin typeface="Book Antiqua" panose="02040602050305030304" pitchFamily="18" charset="0"/>
              </a:rPr>
              <a:t>ИСТОРИЯ И ЦИВИЛИЗАЦИИ</a:t>
            </a:r>
          </a:p>
        </p:txBody>
      </p:sp>
      <p:sp>
        <p:nvSpPr>
          <p:cNvPr id="686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1352412" y="5597008"/>
            <a:ext cx="1670706" cy="966008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bg-BG" sz="1200" b="1" dirty="0" smtClean="0">
                <a:solidFill>
                  <a:srgbClr val="4C727C"/>
                </a:solidFill>
                <a:latin typeface="Book Antiqua" panose="02040602050305030304" pitchFamily="18" charset="0"/>
              </a:rPr>
              <a:t>ХИМИЯ И ОПАЗВАНЕ НА ОКОЛНАТА СРЕДА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7093953" y="1343111"/>
            <a:ext cx="1589088" cy="3617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sz="1200" b="1" dirty="0">
                <a:solidFill>
                  <a:srgbClr val="4C727C"/>
                </a:solidFill>
                <a:latin typeface="Book Antiqua" panose="02040602050305030304" pitchFamily="18" charset="0"/>
              </a:rPr>
              <a:t>МАТЕМАТИКА</a:t>
            </a:r>
          </a:p>
        </p:txBody>
      </p:sp>
      <p:sp>
        <p:nvSpPr>
          <p:cNvPr id="68614" name="Text Placeholder 15"/>
          <p:cNvSpPr>
            <a:spLocks noGrp="1"/>
          </p:cNvSpPr>
          <p:nvPr>
            <p:ph type="body" sz="quarter" idx="50"/>
          </p:nvPr>
        </p:nvSpPr>
        <p:spPr>
          <a:xfrm>
            <a:off x="4366956" y="4333875"/>
            <a:ext cx="1745510" cy="657225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bg-BG" sz="1200" b="1" dirty="0" smtClean="0">
                <a:solidFill>
                  <a:srgbClr val="4C727C"/>
                </a:solidFill>
                <a:latin typeface="Book Antiqua" panose="02040602050305030304" pitchFamily="18" charset="0"/>
              </a:rPr>
              <a:t>БИОЛОГИЯ И ЗДРАВЕНО ОБРАЗОВАНИЕ</a:t>
            </a:r>
          </a:p>
        </p:txBody>
      </p:sp>
      <p:sp>
        <p:nvSpPr>
          <p:cNvPr id="68632" name="Text Placeholder 15"/>
          <p:cNvSpPr>
            <a:spLocks noGrp="1"/>
          </p:cNvSpPr>
          <p:nvPr>
            <p:ph type="body" sz="quarter" idx="51"/>
          </p:nvPr>
        </p:nvSpPr>
        <p:spPr>
          <a:xfrm>
            <a:off x="4527717" y="1460685"/>
            <a:ext cx="1423988" cy="668852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bg-BG" sz="1200" b="1" dirty="0" smtClean="0">
                <a:solidFill>
                  <a:srgbClr val="4C727C"/>
                </a:solidFill>
                <a:latin typeface="Book Antiqua" panose="02040602050305030304" pitchFamily="18" charset="0"/>
              </a:rPr>
              <a:t>ПЪРВИ И ВТОРИ ЧУЖД ЕЗИК</a:t>
            </a:r>
          </a:p>
        </p:txBody>
      </p:sp>
      <p:sp>
        <p:nvSpPr>
          <p:cNvPr id="68639" name="Text Placeholder 15"/>
          <p:cNvSpPr>
            <a:spLocks noGrp="1"/>
          </p:cNvSpPr>
          <p:nvPr>
            <p:ph type="body" sz="quarter" idx="52"/>
          </p:nvPr>
        </p:nvSpPr>
        <p:spPr>
          <a:xfrm>
            <a:off x="4357688" y="5552281"/>
            <a:ext cx="1764046" cy="687388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bg-BG" sz="1200" b="1" dirty="0" smtClean="0">
                <a:solidFill>
                  <a:srgbClr val="4C727C"/>
                </a:solidFill>
                <a:latin typeface="Book Antiqua" panose="02040602050305030304" pitchFamily="18" charset="0"/>
              </a:rPr>
              <a:t>МУЗИКА И ИЗОБРАЗИТЕЛНО ИЗКУСТВО</a:t>
            </a:r>
          </a:p>
        </p:txBody>
      </p:sp>
      <p:sp>
        <p:nvSpPr>
          <p:cNvPr id="68615" name="Text Placeholder 17"/>
          <p:cNvSpPr>
            <a:spLocks noGrp="1"/>
          </p:cNvSpPr>
          <p:nvPr>
            <p:ph type="body" sz="quarter" idx="53"/>
          </p:nvPr>
        </p:nvSpPr>
        <p:spPr>
          <a:xfrm>
            <a:off x="7312767" y="4178293"/>
            <a:ext cx="1604958" cy="657225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bg-BG" sz="1200" b="1" dirty="0" smtClean="0">
                <a:solidFill>
                  <a:srgbClr val="4C727C"/>
                </a:solidFill>
                <a:latin typeface="Book Antiqua" panose="02040602050305030304" pitchFamily="18" charset="0"/>
              </a:rPr>
              <a:t>ФИЗИКА И АСТРОНОМИЯ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688125" y="214126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bg-BG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ИЗУЧАВАНИ ОБЩООБРАЗОВАТЕЛНИ </a:t>
            </a:r>
            <a:br>
              <a:rPr lang="bg-BG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 ПРЕДМЕТИ</a:t>
            </a:r>
            <a:endParaRPr lang="bg-BG" sz="28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57313" y="1527225"/>
            <a:ext cx="1951037" cy="6507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sz="1200" b="1" dirty="0">
                <a:solidFill>
                  <a:srgbClr val="4C727C"/>
                </a:solidFill>
                <a:latin typeface="Book Antiqua" panose="02040602050305030304" pitchFamily="18" charset="0"/>
              </a:rPr>
              <a:t>БЪЛГАРСКИ ЕЗИК И ЛИТЕРАТУРА</a:t>
            </a:r>
          </a:p>
        </p:txBody>
      </p:sp>
      <p:sp>
        <p:nvSpPr>
          <p:cNvPr id="68618" name="Picture Placeholder 3"/>
          <p:cNvSpPr>
            <a:spLocks/>
          </p:cNvSpPr>
          <p:nvPr/>
        </p:nvSpPr>
        <p:spPr bwMode="auto">
          <a:xfrm>
            <a:off x="6133516" y="2587625"/>
            <a:ext cx="960437" cy="977106"/>
          </a:xfrm>
          <a:custGeom>
            <a:avLst/>
            <a:gdLst>
              <a:gd name="T0" fmla="*/ 0 w 1197469"/>
              <a:gd name="T1" fmla="*/ 0 h 1216800"/>
              <a:gd name="T2" fmla="*/ 1197469 w 1197469"/>
              <a:gd name="T3" fmla="*/ 1216800 h 1216800"/>
            </a:gdLst>
            <a:ahLst/>
            <a:cxnLst/>
            <a:rect l="T0" t="T1" r="T2" b="T3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12700" cap="sq" algn="ctr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400" b="0" i="0" u="none" strike="noStrike" kern="1200" cap="none" spc="0" normalizeH="0" baseline="0" noProof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7988" y="2858293"/>
            <a:ext cx="17097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rgbClr val="4C727C"/>
                </a:solidFill>
                <a:effectLst/>
                <a:uLnTx/>
                <a:uFillTx/>
                <a:latin typeface="Book Antiqua" panose="02040602050305030304" pitchFamily="18" charset="0"/>
              </a:rPr>
              <a:t>ГЕОГРАФИЯ И ИКОНОМИКА</a:t>
            </a:r>
          </a:p>
        </p:txBody>
      </p:sp>
      <p:sp>
        <p:nvSpPr>
          <p:cNvPr id="68622" name="Picture Placeholder 3"/>
          <p:cNvSpPr>
            <a:spLocks/>
          </p:cNvSpPr>
          <p:nvPr/>
        </p:nvSpPr>
        <p:spPr bwMode="auto">
          <a:xfrm>
            <a:off x="3379292" y="4096394"/>
            <a:ext cx="962025" cy="982515"/>
          </a:xfrm>
          <a:custGeom>
            <a:avLst/>
            <a:gdLst>
              <a:gd name="T0" fmla="*/ 0 w 1197469"/>
              <a:gd name="T1" fmla="*/ 0 h 1216800"/>
              <a:gd name="T2" fmla="*/ 1197469 w 1197469"/>
              <a:gd name="T3" fmla="*/ 1216800 h 1216800"/>
            </a:gdLst>
            <a:ahLst/>
            <a:cxnLst/>
            <a:rect l="T0" t="T1" r="T2" b="T3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12700" cap="sq" algn="ctr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400" b="0" i="0" u="none" strike="noStrike" kern="1200" cap="none" spc="0" normalizeH="0" baseline="0" noProof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3" name="Picture Placeholder 3"/>
          <p:cNvSpPr>
            <a:spLocks/>
          </p:cNvSpPr>
          <p:nvPr/>
        </p:nvSpPr>
        <p:spPr bwMode="auto">
          <a:xfrm>
            <a:off x="3395291" y="2534443"/>
            <a:ext cx="899635" cy="957113"/>
          </a:xfrm>
          <a:custGeom>
            <a:avLst/>
            <a:gdLst>
              <a:gd name="T0" fmla="*/ 0 w 1197469"/>
              <a:gd name="T1" fmla="*/ 0 h 1216800"/>
              <a:gd name="T2" fmla="*/ 1197469 w 1197469"/>
              <a:gd name="T3" fmla="*/ 1216800 h 1216800"/>
            </a:gdLst>
            <a:ahLst/>
            <a:cxnLst/>
            <a:rect l="T0" t="T1" r="T2" b="T3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12700" cap="sq" algn="ctr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400" b="0" i="0" u="none" strike="noStrike" kern="1200" cap="none" spc="0" normalizeH="0" baseline="0" noProof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4" name="Picture Placeholder 3"/>
          <p:cNvSpPr>
            <a:spLocks/>
          </p:cNvSpPr>
          <p:nvPr/>
        </p:nvSpPr>
        <p:spPr bwMode="auto">
          <a:xfrm>
            <a:off x="280194" y="1328971"/>
            <a:ext cx="965029" cy="848052"/>
          </a:xfrm>
          <a:custGeom>
            <a:avLst/>
            <a:gdLst>
              <a:gd name="T0" fmla="*/ 0 w 1197469"/>
              <a:gd name="T1" fmla="*/ 0 h 1216800"/>
              <a:gd name="T2" fmla="*/ 1197469 w 1197469"/>
              <a:gd name="T3" fmla="*/ 1216800 h 1216800"/>
            </a:gdLst>
            <a:ahLst/>
            <a:cxnLst/>
            <a:rect l="T0" t="T1" r="T2" b="T3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12700" cap="sq" algn="ctr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400" b="0" i="0" u="none" strike="noStrike" kern="1200" cap="none" spc="0" normalizeH="0" baseline="0" noProof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5" name="Picture Placeholder 3"/>
          <p:cNvSpPr>
            <a:spLocks/>
          </p:cNvSpPr>
          <p:nvPr/>
        </p:nvSpPr>
        <p:spPr bwMode="auto">
          <a:xfrm>
            <a:off x="6040437" y="1212058"/>
            <a:ext cx="957263" cy="969168"/>
          </a:xfrm>
          <a:custGeom>
            <a:avLst/>
            <a:gdLst>
              <a:gd name="T0" fmla="*/ 0 w 1197469"/>
              <a:gd name="T1" fmla="*/ 0 h 1216800"/>
              <a:gd name="T2" fmla="*/ 1197469 w 1197469"/>
              <a:gd name="T3" fmla="*/ 1216800 h 1216800"/>
            </a:gdLst>
            <a:ahLst/>
            <a:cxnLst/>
            <a:rect l="T0" t="T1" r="T2" b="T3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12700" cap="sq" algn="ctr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400" b="0" i="0" u="none" strike="noStrike" kern="1200" cap="none" spc="0" normalizeH="0" baseline="0" noProof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6" name="Picture Placeholder 3"/>
          <p:cNvSpPr>
            <a:spLocks/>
          </p:cNvSpPr>
          <p:nvPr/>
        </p:nvSpPr>
        <p:spPr bwMode="auto">
          <a:xfrm>
            <a:off x="283198" y="5437201"/>
            <a:ext cx="962025" cy="1081088"/>
          </a:xfrm>
          <a:custGeom>
            <a:avLst/>
            <a:gdLst>
              <a:gd name="T0" fmla="*/ 0 w 1197469"/>
              <a:gd name="T1" fmla="*/ 0 h 1216800"/>
              <a:gd name="T2" fmla="*/ 1197469 w 1197469"/>
              <a:gd name="T3" fmla="*/ 1216800 h 1216800"/>
            </a:gdLst>
            <a:ahLst/>
            <a:cxnLst/>
            <a:rect l="T0" t="T1" r="T2" b="T3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 w="12700" cap="sq" algn="ctr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400" b="0" i="0" u="none" strike="noStrike" kern="1200" cap="none" spc="0" normalizeH="0" baseline="0" noProof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7" name="Picture Placeholder 3"/>
          <p:cNvSpPr>
            <a:spLocks/>
          </p:cNvSpPr>
          <p:nvPr/>
        </p:nvSpPr>
        <p:spPr bwMode="auto">
          <a:xfrm>
            <a:off x="6196705" y="4054475"/>
            <a:ext cx="962025" cy="1082675"/>
          </a:xfrm>
          <a:custGeom>
            <a:avLst/>
            <a:gdLst>
              <a:gd name="T0" fmla="*/ 0 w 1197469"/>
              <a:gd name="T1" fmla="*/ 0 h 1216800"/>
              <a:gd name="T2" fmla="*/ 1197469 w 1197469"/>
              <a:gd name="T3" fmla="*/ 1216800 h 1216800"/>
            </a:gdLst>
            <a:ahLst/>
            <a:cxnLst/>
            <a:rect l="T0" t="T1" r="T2" b="T3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 w="12700" cap="sq" algn="ctr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400" b="0" i="0" u="none" strike="noStrike" kern="1200" cap="none" spc="0" normalizeH="0" baseline="0" noProof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95279" y="5545610"/>
            <a:ext cx="20288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rgbClr val="4C727C"/>
                </a:solidFill>
                <a:effectLst/>
                <a:uLnTx/>
                <a:uFillTx/>
                <a:latin typeface="Book Antiqua" panose="02040602050305030304" pitchFamily="18" charset="0"/>
              </a:rPr>
              <a:t>ФИЗИЧЕСКО ВЪЗПИТАНИЕ И СПОРТ</a:t>
            </a:r>
          </a:p>
        </p:txBody>
      </p:sp>
      <p:sp>
        <p:nvSpPr>
          <p:cNvPr id="50" name="Picture Placeholder 3"/>
          <p:cNvSpPr txBox="1">
            <a:spLocks/>
          </p:cNvSpPr>
          <p:nvPr/>
        </p:nvSpPr>
        <p:spPr>
          <a:xfrm rot="15672396">
            <a:off x="7598276" y="6253641"/>
            <a:ext cx="2255775" cy="1614758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gradFill>
            <a:gsLst>
              <a:gs pos="4000">
                <a:schemeClr val="accent2">
                  <a:lumMod val="50000"/>
                  <a:lumOff val="50000"/>
                </a:schemeClr>
              </a:gs>
              <a:gs pos="86000">
                <a:schemeClr val="accent3">
                  <a:lumMod val="75000"/>
                </a:schemeClr>
              </a:gs>
              <a:gs pos="0">
                <a:schemeClr val="accent3">
                  <a:lumMod val="50000"/>
                </a:schemeClr>
              </a:gs>
              <a:gs pos="76000">
                <a:schemeClr val="accent3">
                  <a:lumMod val="75000"/>
                </a:schemeClr>
              </a:gs>
            </a:gsLst>
            <a:path path="circle">
              <a:fillToRect l="100000" b="100000"/>
            </a:path>
          </a:gradFill>
          <a:ln w="12700" cap="sq" cmpd="sng" algn="ctr">
            <a:noFill/>
            <a:prstDash val="solid"/>
            <a:miter lim="800000"/>
          </a:ln>
          <a:effectLst>
            <a:outerShdw blurRad="50800" dist="63500" dir="3720000" sx="99000" sy="99000" algn="ctr" rotWithShape="0">
              <a:srgbClr val="AF7BA1">
                <a:alpha val="99000"/>
              </a:srgbClr>
            </a:outerShdw>
          </a:effectLst>
        </p:spPr>
      </p:sp>
      <p:sp>
        <p:nvSpPr>
          <p:cNvPr id="68636" name="Picture Placeholder 3"/>
          <p:cNvSpPr>
            <a:spLocks/>
          </p:cNvSpPr>
          <p:nvPr/>
        </p:nvSpPr>
        <p:spPr bwMode="auto">
          <a:xfrm>
            <a:off x="321618" y="2587625"/>
            <a:ext cx="962025" cy="1079500"/>
          </a:xfrm>
          <a:custGeom>
            <a:avLst/>
            <a:gdLst>
              <a:gd name="T0" fmla="*/ 0 w 1197469"/>
              <a:gd name="T1" fmla="*/ 0 h 1216800"/>
              <a:gd name="T2" fmla="*/ 1197469 w 1197469"/>
              <a:gd name="T3" fmla="*/ 1216800 h 1216800"/>
            </a:gdLst>
            <a:ahLst/>
            <a:cxnLst/>
            <a:rect l="T0" t="T1" r="T2" b="T3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blipFill dpi="0" rotWithShape="1">
            <a:blip r:embed="rId9"/>
            <a:srcRect/>
            <a:stretch>
              <a:fillRect/>
            </a:stretch>
          </a:blipFill>
          <a:ln w="12700" cap="sq" algn="ctr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400" b="0" i="0" u="none" strike="noStrike" kern="1200" cap="none" spc="0" normalizeH="0" baseline="0" noProof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32626" y="2901948"/>
            <a:ext cx="21717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727C"/>
                </a:solidFill>
                <a:effectLst/>
                <a:uLnTx/>
                <a:uFillTx/>
                <a:latin typeface="Book Antiqua" panose="02040602050305030304" pitchFamily="18" charset="0"/>
              </a:rPr>
              <a:t>ИНФОРМАЦИОННИ </a:t>
            </a: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rgbClr val="4C727C"/>
                </a:solidFill>
                <a:effectLst/>
                <a:uLnTx/>
                <a:uFillTx/>
                <a:latin typeface="Book Antiqua" panose="02040602050305030304" pitchFamily="18" charset="0"/>
              </a:rPr>
              <a:t>ТЕХНОЛОГИИ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51"/>
          </p:nvPr>
        </p:nvSpPr>
        <p:spPr>
          <a:xfrm>
            <a:off x="1285875" y="4073525"/>
            <a:ext cx="1727479" cy="917575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bg-BG" sz="1200" b="1" dirty="0" smtClean="0">
                <a:solidFill>
                  <a:srgbClr val="4C727C"/>
                </a:solidFill>
                <a:latin typeface="Book Antiqua" panose="02040602050305030304" pitchFamily="18" charset="0"/>
              </a:rPr>
              <a:t>ФИЛОСОФИЯ / ГРАЖДАНСКО ОБРАЗОВАНИЕ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168" y="96251"/>
            <a:ext cx="1237595" cy="755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2496" y="1310127"/>
            <a:ext cx="1300539" cy="982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0661" y="5356225"/>
            <a:ext cx="1225658" cy="1025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596" y="4054476"/>
            <a:ext cx="781281" cy="1024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2417" y="5510313"/>
            <a:ext cx="1292179" cy="716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406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68612" grpId="0" build="p"/>
      <p:bldP spid="14" grpId="0" build="p"/>
      <p:bldP spid="68614" grpId="0" build="p"/>
      <p:bldP spid="68632" grpId="0" build="p"/>
      <p:bldP spid="68639" grpId="0" build="p"/>
      <p:bldP spid="68615" grpId="0" build="p"/>
      <p:bldP spid="20" grpId="0"/>
      <p:bldP spid="8" grpId="0" build="p"/>
      <p:bldP spid="68618" grpId="0" animBg="1"/>
      <p:bldP spid="27" grpId="0"/>
      <p:bldP spid="68622" grpId="0" animBg="1"/>
      <p:bldP spid="68623" grpId="0" animBg="1"/>
      <p:bldP spid="68624" grpId="0" animBg="1"/>
      <p:bldP spid="68625" grpId="0" animBg="1"/>
      <p:bldP spid="68626" grpId="0" animBg="1"/>
      <p:bldP spid="68627" grpId="0" animBg="1"/>
      <p:bldP spid="45" grpId="0"/>
      <p:bldP spid="68636" grpId="0" animBg="1"/>
      <p:bldP spid="52" grpId="0"/>
      <p:bldP spid="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51867" y="447240"/>
            <a:ext cx="7488832" cy="63367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2000" b="1" dirty="0">
                <a:solidFill>
                  <a:srgbClr val="0066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ПРОФЕСИОНАЛНО НАПРАВЛЕНИЕ</a:t>
            </a: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343 </a:t>
            </a:r>
            <a:r>
              <a:rPr lang="ru-RU" sz="2000" b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„Финанси</a:t>
            </a:r>
            <a:r>
              <a:rPr lang="ru-RU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банково и застрахователно дело“</a:t>
            </a:r>
            <a:br>
              <a:rPr lang="ru-RU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Специалност:</a:t>
            </a:r>
            <a:r>
              <a:rPr lang="bg-BG" sz="2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„БАНКОВО ДЕЛО“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</a:t>
            </a:r>
            <a:r>
              <a:rPr lang="bg-BG" sz="2400" b="1" i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немски </a:t>
            </a:r>
            <a: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език</a:t>
            </a:r>
            <a:r>
              <a:rPr lang="bg-BG" sz="24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4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bg-BG" sz="2400" b="1" dirty="0" smtClean="0">
              <a:solidFill>
                <a:srgbClr val="2E536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g-BG" sz="2400" b="1" i="1" dirty="0" smtClean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Професия</a:t>
            </a:r>
            <a: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bg-BG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Финансист</a:t>
            </a:r>
            <a: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4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Входящо образователно равнище: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завършено основно образование (</a:t>
            </a:r>
            <a:r>
              <a:rPr lang="en-US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VII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клас)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Срок на обучение: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 години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Изходящо образователно равнище: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завършено средно образование (</a:t>
            </a:r>
            <a:r>
              <a:rPr lang="en-US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XII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клас)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края на обучението си учениците </a:t>
            </a:r>
            <a:r>
              <a:rPr lang="ru-RU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полагат ДЗИ и Държавни квалификационни изпити по теория и практика на професията </a:t>
            </a:r>
            <a:br>
              <a:rPr lang="ru-RU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sz="1600" b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Степен на професионална квалификация: </a:t>
            </a:r>
            <a: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ТРЕТА</a:t>
            </a:r>
            <a:br>
              <a:rPr lang="bg-BG" sz="1600" b="1" i="1" dirty="0">
                <a:solidFill>
                  <a:srgbClr val="2E53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bg-BG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4" y="44624"/>
            <a:ext cx="828744" cy="504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492896"/>
            <a:ext cx="1990528" cy="1336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587863"/>
            <a:ext cx="2016224" cy="1129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eelOff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070" y="512364"/>
            <a:ext cx="8143875" cy="11525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000" b="1" i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Изучавани учебни предмети – професионална подготовка</a:t>
            </a:r>
            <a:r>
              <a:rPr lang="bg-BG" sz="2800" b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800" b="1" dirty="0" smtClean="0">
                <a:ln w="63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i="1" dirty="0" smtClean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“Банково дело”</a:t>
            </a:r>
            <a:endParaRPr lang="en-US" sz="2800" b="1" i="1" dirty="0" smtClean="0">
              <a:ln w="635">
                <a:noFill/>
              </a:ln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9146" y="1862585"/>
            <a:ext cx="7944619" cy="4608512"/>
          </a:xfrm>
        </p:spPr>
        <p:txBody>
          <a:bodyPr numCol="2">
            <a:noAutofit/>
          </a:bodyPr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Банково дело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Банково счетоводство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комуникации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проект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 и безопасни условия на труд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Мениджмънт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икономичечска теория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теория на счетоводната отчетност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Предприемачество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учебно предприятие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Счетоводство на предприятието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Чужд език по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професията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Производствена практика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bg-BG" sz="2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782"/>
            <a:ext cx="883619" cy="53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01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5000">
        <p15:prstTrans prst="peelOff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лавие 1"/>
          <p:cNvSpPr>
            <a:spLocks noGrp="1"/>
          </p:cNvSpPr>
          <p:nvPr>
            <p:ph type="title"/>
          </p:nvPr>
        </p:nvSpPr>
        <p:spPr>
          <a:xfrm>
            <a:off x="1705898" y="145091"/>
            <a:ext cx="4933529" cy="1143000"/>
          </a:xfrm>
        </p:spPr>
        <p:txBody>
          <a:bodyPr>
            <a:normAutofit/>
          </a:bodyPr>
          <a:lstStyle/>
          <a:p>
            <a:pPr algn="ctr"/>
            <a:r>
              <a:rPr lang="bg-BG" altLang="bg-BG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учебната програма</a:t>
            </a:r>
            <a: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bg-BG" sz="2800" b="1" dirty="0">
                <a:ln w="635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i="1" dirty="0" smtClean="0">
                <a:ln w="635">
                  <a:noFill/>
                </a:ln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“Банково дело”</a:t>
            </a:r>
            <a:endParaRPr lang="bg-BG" altLang="bg-BG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54186" y="1772816"/>
            <a:ext cx="7848872" cy="5308186"/>
          </a:xfrm>
        </p:spPr>
        <p:txBody>
          <a:bodyPr numCol="2"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altLang="bg-BG" sz="26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ФИНАНСИСТЪТ (БАНКЕРЪТ)</a:t>
            </a:r>
          </a:p>
          <a:p>
            <a:pPr marL="0" indent="0" algn="just">
              <a:buNone/>
            </a:pPr>
            <a:r>
              <a:rPr lang="ru-RU" altLang="bg-BG" sz="26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Някои основни отговорности:</a:t>
            </a:r>
          </a:p>
          <a:p>
            <a:pPr marL="0" indent="0" algn="just">
              <a:buNone/>
            </a:pPr>
            <a:endParaRPr lang="ru-RU" altLang="bg-BG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обработва внасянето и тегленето на пари в брой от страна на клиентите, чекове, преводи, сметки, плащания с кредитни карти, платежни нареждания, джиросани чекове и други банкови транзакции;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кредитира и дебитират сметки на клиенти;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плаща сметки и извършват парични преводи от името на клиентите;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обменя пари в брой от една валута в друга по искане на клиентите;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записва всички финансови транзакции и ги </a:t>
            </a: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сверява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паричното салдо.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разговаря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кандидати за потребителски, ипотечни, студентски и бизнес кредити</a:t>
            </a: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alt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alt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ru-RU" altLang="bg-BG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ru-RU" alt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ru-RU" altLang="bg-BG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 </a:t>
            </a: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оценяват финансово състояние, препоръки, доверие и способност за погасяване на кредити;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 заявления за кредити и заеми до ръководства на финансови институции като прави препоръки за одобрение или отказ;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одобрява или отхвърля заявления в рамките на позволените лимити при спазване на кредитни стандарти;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съхранява документи за плащания, изготвят стандартни писма за изискване на просрочени плащания и завеждане на дела;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попълва документация по кредити и заеми.</a:t>
            </a:r>
          </a:p>
          <a:p>
            <a:pPr algn="just"/>
            <a:endParaRPr lang="ru-RU" altLang="bg-BG" sz="2000" dirty="0" smtClean="0"/>
          </a:p>
          <a:p>
            <a:pPr algn="just"/>
            <a:endParaRPr lang="bg-BG" altLang="bg-BG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5091"/>
            <a:ext cx="902666" cy="548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836712"/>
            <a:ext cx="2376264" cy="1347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3174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0">
        <p15:prstTrans prst="peelOff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2000"/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2000"/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2000"/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2000"/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2000"/>
                                        <p:tgtEl>
                                          <p:spTgt spid="194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лавие 1"/>
          <p:cNvSpPr>
            <a:spLocks noGrp="1"/>
          </p:cNvSpPr>
          <p:nvPr>
            <p:ph type="title"/>
          </p:nvPr>
        </p:nvSpPr>
        <p:spPr>
          <a:xfrm>
            <a:off x="1403648" y="388144"/>
            <a:ext cx="5006330" cy="1143000"/>
          </a:xfrm>
        </p:spPr>
        <p:txBody>
          <a:bodyPr>
            <a:normAutofit fontScale="90000"/>
          </a:bodyPr>
          <a:lstStyle/>
          <a:p>
            <a:r>
              <a:rPr lang="ru-RU" altLang="bg-BG" sz="3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 причини </a:t>
            </a:r>
            <a:r>
              <a:rPr lang="ru-RU" altLang="bg-BG" sz="3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 изберете </a:t>
            </a:r>
            <a:br>
              <a:rPr lang="ru-RU" altLang="bg-BG" sz="3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bg-BG" sz="3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професия </a:t>
            </a:r>
            <a:r>
              <a:rPr lang="ru-RU" altLang="bg-BG" sz="3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ФИНАНСИСТ</a:t>
            </a:r>
            <a:r>
              <a:rPr lang="ru-RU" altLang="bg-BG" sz="3600" dirty="0" smtClean="0"/>
              <a:t/>
            </a:r>
            <a:br>
              <a:rPr lang="ru-RU" altLang="bg-BG" sz="3600" dirty="0" smtClean="0"/>
            </a:br>
            <a:endParaRPr lang="bg-BG" altLang="bg-BG" sz="3600" dirty="0" smtClean="0"/>
          </a:p>
        </p:txBody>
      </p:sp>
      <p:sp>
        <p:nvSpPr>
          <p:cNvPr id="1536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83568" y="1889969"/>
            <a:ext cx="8457034" cy="4968031"/>
          </a:xfrm>
        </p:spPr>
        <p:txBody>
          <a:bodyPr numCol="2">
            <a:normAutofit fontScale="92500"/>
          </a:bodyPr>
          <a:lstStyle/>
          <a:p>
            <a:r>
              <a:rPr lang="ru-RU" altLang="bg-BG" sz="15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</a:t>
            </a:r>
            <a:r>
              <a:rPr lang="ru-RU" altLang="bg-BG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работата, срещи с хора. Всеки мечтае за вълнуващо ежедневие. </a:t>
            </a:r>
            <a:r>
              <a:rPr lang="bg-BG" altLang="bg-BG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Професията </a:t>
            </a:r>
            <a:r>
              <a:rPr lang="ru-RU" altLang="bg-BG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 голямо разнообразие от срещи с клиенти, колеги, а често и посещение на различни събития – откриване на ново предприятие или съоръжение, кино прожекция, гледане на мач и много други.</a:t>
            </a:r>
          </a:p>
          <a:p>
            <a:r>
              <a:rPr lang="ru-RU" altLang="bg-BG" sz="15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altLang="bg-BG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bg-BG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работата в Корпоративно банкиране е динамична и непредсказуема, а това е предизвикателство, което развива професионални умения. Непредвидените ситуации и бързо променящият се бизнес изискват и различен подход към всеки сектор от икономиката и към всеки клиент.</a:t>
            </a:r>
          </a:p>
          <a:p>
            <a:r>
              <a:rPr lang="ru-RU" altLang="bg-BG" sz="15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Отговорност. </a:t>
            </a:r>
            <a:r>
              <a:rPr lang="ru-RU" altLang="bg-BG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Повечето хора мечтаят за работа, която да им дава свобода да взимат решения. Например позицията </a:t>
            </a:r>
            <a:r>
              <a:rPr lang="ru-RU" altLang="bg-BG" sz="1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Мениджър корпоративни клиенти</a:t>
            </a:r>
            <a:r>
              <a:rPr lang="ru-RU" altLang="bg-BG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дава възможност на служителите да взимат отговорни решения и сами да управляват поверения им портфейл с клиенти.</a:t>
            </a:r>
          </a:p>
          <a:p>
            <a:pPr marL="0" indent="0">
              <a:buNone/>
            </a:pPr>
            <a:endParaRPr lang="ru-RU" altLang="bg-BG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bg-BG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bg-BG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bg-BG" sz="15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Предизвикателства. </a:t>
            </a:r>
            <a:r>
              <a:rPr lang="ru-RU" altLang="bg-BG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Работата в корпоративно банкиране се счита за своеобразен висш пилотаж в банкирането. Ежедневните предизвикателства, поставените цели и резултати, които се гонят, понякога се описват от работещите в тази област като „бойно поле“. Всеки ден е непредсказуем и вълнуващ сам по себе си, а това е задължително условие за динамика на работното място.</a:t>
            </a:r>
          </a:p>
          <a:p>
            <a:r>
              <a:rPr lang="ru-RU" altLang="bg-BG" sz="15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</a:t>
            </a:r>
            <a:r>
              <a:rPr lang="ru-RU" altLang="bg-BG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bg-BG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си банкер, означава да имаш желание за развитие – не само професионално, а и личностно. Да искаш да учиш, да се усъвършенстваш и да ставаш все по-добър в това, което правиш. Банката, като институция и модерна компания, предлага различни възможности за това, включително и на международно ниво.</a:t>
            </a:r>
          </a:p>
          <a:p>
            <a:endParaRPr lang="ru-RU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altLang="bg-BG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698331"/>
            <a:ext cx="2638801" cy="1665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2129"/>
            <a:ext cx="943072" cy="576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0">
        <p15:prstTrans prst="peelOff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2190</TotalTime>
  <Words>1903</Words>
  <Application>Microsoft Office PowerPoint</Application>
  <PresentationFormat>On-screen Show (4:3)</PresentationFormat>
  <Paragraphs>416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Book Antiqua</vt:lpstr>
      <vt:lpstr>Calibri</vt:lpstr>
      <vt:lpstr>Century Gothic</vt:lpstr>
      <vt:lpstr>Gabriola</vt:lpstr>
      <vt:lpstr>Times New Roman</vt:lpstr>
      <vt:lpstr>Wingdings</vt:lpstr>
      <vt:lpstr>Wingdings 2</vt:lpstr>
      <vt:lpstr>Wingdings 3</vt:lpstr>
      <vt:lpstr>Wisp</vt:lpstr>
      <vt:lpstr>PowerPoint Presentation</vt:lpstr>
      <vt:lpstr>История на гимназията</vt:lpstr>
      <vt:lpstr>СПЕЦИАЛНОСТИ  учебна 2025/2026 година</vt:lpstr>
      <vt:lpstr>ПЛАН-ПРИЕМ  за учебната 2025/2026 година БАЛООБРАЗУВАНЕ</vt:lpstr>
      <vt:lpstr>ИЗУЧАВАНИ ОБЩООБРАЗОВАТЕЛНИ  УЧЕБНИ ПРЕДМЕТИ</vt:lpstr>
      <vt:lpstr>PowerPoint Presentation</vt:lpstr>
      <vt:lpstr>Изучавани учебни предмети – професионална подготовка специалност “Банково дело”</vt:lpstr>
      <vt:lpstr>Цели на учебната програма специалност “Банково дело”</vt:lpstr>
      <vt:lpstr>Пет причини да изберете  професия ФИНАНСИСТ </vt:lpstr>
      <vt:lpstr>PowerPoint Presentation</vt:lpstr>
      <vt:lpstr>Изучавани учебни предмети – професионална подготовка специалност “Бизнес администрация”</vt:lpstr>
      <vt:lpstr>Цели на учебната програма специалност “Бизнес администрация”</vt:lpstr>
      <vt:lpstr>PowerPoint Presentation</vt:lpstr>
      <vt:lpstr>Изучавани учебни предмети – професионална подготовка специалност “Съдебна администрация”</vt:lpstr>
      <vt:lpstr>PowerPoint Presentation</vt:lpstr>
      <vt:lpstr>Изучавани учебни предмети – професионална подготовка специалност „Митническа и данъчна администрация“ </vt:lpstr>
      <vt:lpstr>Цели на учебната програма специалност „Митническа и данъчна администрация“</vt:lpstr>
      <vt:lpstr>Цели на учебната програма специалност „Митническа и данъчна администрация“</vt:lpstr>
      <vt:lpstr>PowerPoint Presentation</vt:lpstr>
      <vt:lpstr>Изучавани учебни предмети – професионална подготовка специалност „Оперативно счетоводство“ </vt:lpstr>
      <vt:lpstr>Цели на учебната програма специалност „Оперативно счетоводство“ </vt:lpstr>
      <vt:lpstr>Цели на учебната програма специалност „Оперативно счетоводство“ </vt:lpstr>
      <vt:lpstr>PowerPoint Presentation</vt:lpstr>
      <vt:lpstr>Изучавани учебни предмети – професионална подготовка специалност “Икономическа информатика”</vt:lpstr>
      <vt:lpstr>Цели на учебната програма специалност “Икономическа информатика”</vt:lpstr>
      <vt:lpstr>PowerPoint Presentation</vt:lpstr>
      <vt:lpstr>Изучавани учебни предмети – професионална подготовка специалност “Търговия”</vt:lpstr>
      <vt:lpstr>PowerPoint Presentation</vt:lpstr>
      <vt:lpstr>Изучавани учебни предмети – професионална подготовка специалност “Икономика и мениджмънт”</vt:lpstr>
      <vt:lpstr>Цели на учебната програма специалност „Търговия“ и “Икономика и мениджмънт”</vt:lpstr>
      <vt:lpstr>Цели на учебната програма специалност „Търговия“ и “Икономика и мениджмънт”</vt:lpstr>
      <vt:lpstr>PowerPoint Presentation</vt:lpstr>
      <vt:lpstr>Изучавани учебни предмети – професионална подготовка специалност “Електронна търговия”</vt:lpstr>
      <vt:lpstr>Цели на учебната програма специалност „Електронна търговия“ </vt:lpstr>
      <vt:lpstr>Цели на учебната програма специалност „Електронна търговия“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Krissi</dc:creator>
  <cp:lastModifiedBy>NTG-ZAM.DIREKTORI</cp:lastModifiedBy>
  <cp:revision>403</cp:revision>
  <dcterms:created xsi:type="dcterms:W3CDTF">2009-11-08T13:42:06Z</dcterms:created>
  <dcterms:modified xsi:type="dcterms:W3CDTF">2025-10-10T11:43:58Z</dcterms:modified>
</cp:coreProperties>
</file>